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2"/>
  </p:notesMasterIdLst>
  <p:handoutMasterIdLst>
    <p:handoutMasterId r:id="rId13"/>
  </p:handoutMasterIdLst>
  <p:sldIdLst>
    <p:sldId id="310" r:id="rId2"/>
    <p:sldId id="304" r:id="rId3"/>
    <p:sldId id="284" r:id="rId4"/>
    <p:sldId id="272" r:id="rId5"/>
    <p:sldId id="308" r:id="rId6"/>
    <p:sldId id="309" r:id="rId7"/>
    <p:sldId id="319" r:id="rId8"/>
    <p:sldId id="317" r:id="rId9"/>
    <p:sldId id="322" r:id="rId10"/>
    <p:sldId id="318" r:id="rId1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tro to CoreNet" id="{D3A7592C-02C5-4061-B7B2-26850D4CD62D}">
          <p14:sldIdLst>
            <p14:sldId id="310"/>
            <p14:sldId id="304"/>
            <p14:sldId id="284"/>
            <p14:sldId id="272"/>
            <p14:sldId id="308"/>
            <p14:sldId id="309"/>
            <p14:sldId id="319"/>
          </p14:sldIdLst>
        </p14:section>
        <p14:section name="Sponsors" id="{5ED55DBA-F39D-40C1-9563-3159058AEC0B}">
          <p14:sldIdLst>
            <p14:sldId id="317"/>
            <p14:sldId id="322"/>
            <p14:sldId id="318"/>
            <p14:sldId id="321"/>
            <p14:sldId id="32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D90FF"/>
    <a:srgbClr val="0077C0"/>
    <a:srgbClr val="508AD6"/>
    <a:srgbClr val="F09B1E"/>
    <a:srgbClr val="CECECE"/>
    <a:srgbClr val="F09A1F"/>
    <a:srgbClr val="0066FF"/>
    <a:srgbClr val="FF9900"/>
    <a:srgbClr val="A000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9" autoAdjust="0"/>
    <p:restoredTop sz="94629" autoAdjust="0"/>
  </p:normalViewPr>
  <p:slideViewPr>
    <p:cSldViewPr>
      <p:cViewPr varScale="1">
        <p:scale>
          <a:sx n="103" d="100"/>
          <a:sy n="103" d="100"/>
        </p:scale>
        <p:origin x="-9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rotY val="24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Fortune 500 </c:v>
                </c:pt>
              </c:strCache>
            </c:strRef>
          </c:tx>
          <c:dLbls>
            <c:dLbl>
              <c:idx val="0"/>
              <c:layout>
                <c:manualLayout>
                  <c:x val="7.9793054714315109E-2"/>
                  <c:y val="0.1170121194298016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Georgia" pitchFamily="18" charset="0"/>
                  </a:defRPr>
                </a:pPr>
                <a:endParaRPr lang="en-US"/>
              </a:p>
            </c:txPr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     Percentage of end-users from Fortune 500 companies</c:v>
                </c:pt>
                <c:pt idx="1">
                  <c:v>     All other companies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</c:pie3DChart>
    </c:plotArea>
    <c:legend>
      <c:legendPos val="b"/>
      <c:legendEntry>
        <c:idx val="0"/>
        <c:txPr>
          <a:bodyPr/>
          <a:lstStyle/>
          <a:p>
            <a:pPr>
              <a:defRPr sz="1000" baseline="0">
                <a:solidFill>
                  <a:schemeClr val="accent6"/>
                </a:solidFill>
                <a:latin typeface="Georgia" pitchFamily="18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 baseline="0">
                <a:solidFill>
                  <a:schemeClr val="accent6"/>
                </a:solidFill>
                <a:latin typeface="Georgia" pitchFamily="18" charset="0"/>
              </a:defRPr>
            </a:pPr>
            <a:endParaRPr lang="en-US"/>
          </a:p>
        </c:txPr>
      </c:legendEntry>
      <c:layout/>
      <c:txPr>
        <a:bodyPr/>
        <a:lstStyle/>
        <a:p>
          <a:pPr>
            <a:defRPr sz="1200" baseline="0">
              <a:solidFill>
                <a:schemeClr val="accent6"/>
              </a:solidFill>
              <a:latin typeface="Georgia" pitchFamily="18" charset="0"/>
            </a:defRPr>
          </a:pPr>
          <a:endParaRPr lang="en-US"/>
        </a:p>
      </c:txPr>
    </c:legend>
    <c:plotVisOnly val="1"/>
    <c:dispBlanksAs val="zero"/>
  </c:chart>
  <c:spPr>
    <a:effectLst/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rotY val="20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0.12851556424968558"/>
                  <c:y val="4.29738796019481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Georgia" pitchFamily="18" charset="0"/>
                  </a:defRPr>
                </a:pPr>
                <a:endParaRPr lang="en-US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Percentage of NYS Fortune 500 companies that employ a CoreNet member</c:v>
                </c:pt>
                <c:pt idx="1">
                  <c:v>All other companies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18249489471517286"/>
          <c:y val="0.63048841720872106"/>
          <c:w val="0.6290360295872105"/>
          <c:h val="0.2390768001825859"/>
        </c:manualLayout>
      </c:layout>
      <c:txPr>
        <a:bodyPr/>
        <a:lstStyle/>
        <a:p>
          <a:pPr>
            <a:defRPr sz="1000" baseline="0">
              <a:solidFill>
                <a:schemeClr val="accent6"/>
              </a:solidFill>
              <a:latin typeface="Georgia" pitchFamily="18" charset="0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6C84D-8659-4F8D-A9B7-E0ED2AA6614C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63306-EC83-4EDF-BFF8-4ED4C60406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050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46542BE-93E7-4F2A-80BC-8C03B0A59519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4469233-7545-49C1-91EC-498D535F0B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00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9233-7545-49C1-91EC-498D535F0B2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106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9233-7545-49C1-91EC-498D535F0B2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342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9233-7545-49C1-91EC-498D535F0B2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471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9574-C922-47D2-9FA9-58A599E2509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104AFA1-864D-4E8D-BB3C-C1B67C2DBC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9574-C922-47D2-9FA9-58A599E2509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AFA1-864D-4E8D-BB3C-C1B67C2DBC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9574-C922-47D2-9FA9-58A599E2509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AFA1-864D-4E8D-BB3C-C1B67C2DBC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9574-C922-47D2-9FA9-58A599E2509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AFA1-864D-4E8D-BB3C-C1B67C2DBC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9574-C922-47D2-9FA9-58A599E2509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104AFA1-864D-4E8D-BB3C-C1B67C2DBC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9574-C922-47D2-9FA9-58A599E2509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AFA1-864D-4E8D-BB3C-C1B67C2DBC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9574-C922-47D2-9FA9-58A599E2509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AFA1-864D-4E8D-BB3C-C1B67C2DBC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9574-C922-47D2-9FA9-58A599E2509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AFA1-864D-4E8D-BB3C-C1B67C2DBC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9574-C922-47D2-9FA9-58A599E2509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AFA1-864D-4E8D-BB3C-C1B67C2DBC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9574-C922-47D2-9FA9-58A599E2509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AFA1-864D-4E8D-BB3C-C1B67C2DBC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9574-C922-47D2-9FA9-58A599E2509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104AFA1-864D-4E8D-BB3C-C1B67C2DBC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3E9574-C922-47D2-9FA9-58A599E2509F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104AFA1-864D-4E8D-BB3C-C1B67C2DBC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Excel_Worksheet1.xlsx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.jpeg"/><Relationship Id="rId16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wmf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92"/>
            <a:ext cx="9144000" cy="6835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8320" y="1536174"/>
            <a:ext cx="53473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7C0"/>
                </a:solidFill>
                <a:latin typeface="Calibri" panose="020F0502020204030204" pitchFamily="34" charset="0"/>
              </a:rPr>
              <a:t>WELCOME</a:t>
            </a:r>
          </a:p>
          <a:p>
            <a:pPr algn="ctr"/>
            <a:r>
              <a:rPr lang="en-US" sz="4800" b="1" dirty="0" smtClean="0">
                <a:solidFill>
                  <a:srgbClr val="0077C0"/>
                </a:solidFill>
                <a:latin typeface="Calibri" panose="020F0502020204030204" pitchFamily="34" charset="0"/>
              </a:rPr>
              <a:t>to the </a:t>
            </a:r>
          </a:p>
          <a:p>
            <a:pPr algn="ctr"/>
            <a:r>
              <a:rPr lang="en-US" sz="4800" b="1" dirty="0" smtClean="0">
                <a:solidFill>
                  <a:srgbClr val="0077C0"/>
                </a:solidFill>
                <a:latin typeface="Calibri" panose="020F0502020204030204" pitchFamily="34" charset="0"/>
              </a:rPr>
              <a:t>New York Chapter </a:t>
            </a:r>
          </a:p>
          <a:p>
            <a:pPr algn="ctr"/>
            <a:r>
              <a:rPr lang="en-US" sz="4800" b="1" dirty="0" smtClean="0">
                <a:solidFill>
                  <a:srgbClr val="0077C0"/>
                </a:solidFill>
                <a:latin typeface="Calibri" panose="020F0502020204030204" pitchFamily="34" charset="0"/>
              </a:rPr>
              <a:t>of </a:t>
            </a:r>
          </a:p>
          <a:p>
            <a:pPr algn="ctr"/>
            <a:r>
              <a:rPr lang="en-US" sz="4800" b="1" dirty="0" smtClean="0">
                <a:solidFill>
                  <a:srgbClr val="0077C0"/>
                </a:solidFill>
                <a:latin typeface="Calibri" panose="020F0502020204030204" pitchFamily="34" charset="0"/>
              </a:rPr>
              <a:t>CoreNet Global, Inc.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114800" y="5943600"/>
          <a:ext cx="914400" cy="762000"/>
        </p:xfrm>
        <a:graphic>
          <a:graphicData uri="http://schemas.openxmlformats.org/presentationml/2006/ole">
            <p:oleObj spid="_x0000_s1026" name="Worksheet" showAsIcon="1" r:id="rId5" imgW="914400" imgH="771480" progId="Excel.Shee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5257800"/>
            <a:ext cx="3156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Your CoreNet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Compass Points Web Navigator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8952" y="6627168"/>
            <a:ext cx="12426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(Double Click to Open)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751342754"/>
      </p:ext>
    </p:extLst>
  </p:cSld>
  <p:clrMapOvr>
    <a:masterClrMapping/>
  </p:clrMapOvr>
  <p:transition advTm="886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92"/>
            <a:ext cx="9144000" cy="6835216"/>
          </a:xfrm>
          <a:prstGeom prst="rect">
            <a:avLst/>
          </a:prstGeom>
        </p:spPr>
      </p:pic>
      <p:sp>
        <p:nvSpPr>
          <p:cNvPr id="14" name="Parallelogram 13"/>
          <p:cNvSpPr/>
          <p:nvPr/>
        </p:nvSpPr>
        <p:spPr>
          <a:xfrm>
            <a:off x="1219200" y="3557117"/>
            <a:ext cx="1219200" cy="297071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1320799" y="3489019"/>
            <a:ext cx="887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Silver</a:t>
            </a:r>
          </a:p>
        </p:txBody>
      </p: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1160585" y="3863752"/>
            <a:ext cx="74500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3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Certified Moving &amp; Storage Co.  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Creative Office Pavilion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WB Wood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AFD Contract Furniture Inc. 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L&amp;K Partners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Kimball Office	</a:t>
            </a:r>
          </a:p>
          <a:p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Milrose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Consultants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DORMA USA	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Knoll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Bentley Prince Street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Arenson Office Furnishings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EvensonBest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Business Interiors by Staples</a:t>
            </a:r>
          </a:p>
          <a:p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Humanscale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​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G3 Architecture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Tag Wall, LLC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Consolidated Carpet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The Meehan Group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James E. Fitzgerald, Inc.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Steelcase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J.T. </a:t>
            </a:r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Magen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&amp; Company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Total Relocation Services</a:t>
            </a:r>
          </a:p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STUDIOS Architecture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9200" y="3843230"/>
            <a:ext cx="6705600" cy="18364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Parallelogram 23"/>
          <p:cNvSpPr/>
          <p:nvPr/>
        </p:nvSpPr>
        <p:spPr>
          <a:xfrm>
            <a:off x="1219200" y="5791200"/>
            <a:ext cx="1524000" cy="304800"/>
          </a:xfrm>
          <a:prstGeom prst="parallelogram">
            <a:avLst/>
          </a:prstGeom>
          <a:solidFill>
            <a:srgbClr val="CC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TextBox 36"/>
          <p:cNvSpPr txBox="1">
            <a:spLocks noChangeArrowheads="1"/>
          </p:cNvSpPr>
          <p:nvPr/>
        </p:nvSpPr>
        <p:spPr bwMode="auto">
          <a:xfrm>
            <a:off x="1448593" y="5726210"/>
            <a:ext cx="1065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Bronze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19200" y="6096000"/>
            <a:ext cx="6705600" cy="609600"/>
          </a:xfrm>
          <a:prstGeom prst="rect">
            <a:avLst/>
          </a:prstGeom>
          <a:noFill/>
          <a:ln>
            <a:solidFill>
              <a:srgbClr val="CC6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93079" y="6126320"/>
            <a:ext cx="6596552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/>
              </a:rPr>
              <a:t>Technical Innovation      Empire Office        BDO USA, LLP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/>
              </a:rPr>
              <a:t> </a:t>
            </a:r>
            <a:r>
              <a:rPr lang="en-US" sz="15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/>
              </a:rPr>
              <a:t>      	Waldner’s Business 					              	 Environment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		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3000" y="1401616"/>
            <a:ext cx="653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7C0"/>
                </a:solidFill>
                <a:latin typeface="Calibri" panose="020F0502020204030204" pitchFamily="34" charset="0"/>
              </a:rPr>
              <a:t>Thank you to our 2015 Sponsors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89892" y="2355995"/>
            <a:ext cx="6734908" cy="106803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201615" y="2338650"/>
            <a:ext cx="80772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/>
            </a:r>
            <a:br>
              <a:rPr lang="en-US" sz="5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</a:br>
            <a:r>
              <a:rPr lang="en-US" sz="15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LBA Realty                                             </a:t>
            </a:r>
            <a:r>
              <a:rPr lang="en-US" sz="15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Allsteel</a:t>
            </a:r>
            <a:r>
              <a:rPr lang="en-US" sz="15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, Inc.	       Plaza Construction</a:t>
            </a:r>
          </a:p>
          <a:p>
            <a:r>
              <a:rPr lang="en-US" sz="15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Structure Tone 		Avison Young	       Colliers International</a:t>
            </a:r>
          </a:p>
          <a:p>
            <a:r>
              <a:rPr lang="en-US" sz="15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VVA Project Managers 		Fisher Brothers	       Enterprise Florida</a:t>
            </a:r>
          </a:p>
          <a:p>
            <a:r>
              <a:rPr lang="en-US" sz="15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&amp; Consultants </a:t>
            </a:r>
            <a:endParaRPr lang="en-US" sz="15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30" name="Parallelogram 29"/>
          <p:cNvSpPr/>
          <p:nvPr/>
        </p:nvSpPr>
        <p:spPr>
          <a:xfrm>
            <a:off x="1189892" y="2051195"/>
            <a:ext cx="1224529" cy="328626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TextBox 27"/>
          <p:cNvSpPr txBox="1">
            <a:spLocks noChangeArrowheads="1"/>
          </p:cNvSpPr>
          <p:nvPr/>
        </p:nvSpPr>
        <p:spPr bwMode="auto">
          <a:xfrm>
            <a:off x="1371600" y="1981200"/>
            <a:ext cx="785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xmlns="" val="548766255"/>
      </p:ext>
    </p:extLst>
  </p:cSld>
  <p:clrMapOvr>
    <a:masterClrMapping/>
  </p:clrMapOvr>
  <p:transition advTm="842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92"/>
            <a:ext cx="9144000" cy="6835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2520" y="1107411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7C0"/>
                </a:solidFill>
              </a:rPr>
              <a:t>MEET NYC LEADERS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1240" y="5181600"/>
            <a:ext cx="777240" cy="9144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4560" y="5198291"/>
            <a:ext cx="777240" cy="914400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8120" y="3625557"/>
            <a:ext cx="777240" cy="914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80973" y="1447800"/>
            <a:ext cx="2602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Executive Leadership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pic>
        <p:nvPicPr>
          <p:cNvPr id="31" name="Picture 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960" y="1828800"/>
            <a:ext cx="77724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4560" y="1828800"/>
            <a:ext cx="777240" cy="914400"/>
          </a:xfrm>
          <a:prstGeom prst="rect">
            <a:avLst/>
          </a:prstGeom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356" y="3640126"/>
            <a:ext cx="777240" cy="914400"/>
          </a:xfrm>
          <a:prstGeom prst="rect">
            <a:avLst/>
          </a:prstGeom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2337" y="3625557"/>
            <a:ext cx="777240" cy="9144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39524" y="4543028"/>
            <a:ext cx="83853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</a:t>
            </a:r>
            <a:r>
              <a:rPr lang="en-US" sz="900" dirty="0" smtClean="0">
                <a:solidFill>
                  <a:schemeClr val="accent6"/>
                </a:solidFill>
              </a:rPr>
              <a:t>Barry Alton                  Jody Brown           Jonathan Coun        Saeid Garebaglow        Sheena </a:t>
            </a:r>
            <a:r>
              <a:rPr lang="en-US" sz="900" dirty="0" err="1" smtClean="0">
                <a:solidFill>
                  <a:schemeClr val="accent6"/>
                </a:solidFill>
              </a:rPr>
              <a:t>Gohil</a:t>
            </a:r>
            <a:r>
              <a:rPr lang="en-US" sz="900" dirty="0" smtClean="0">
                <a:solidFill>
                  <a:schemeClr val="accent6"/>
                </a:solidFill>
              </a:rPr>
              <a:t>             Ted </a:t>
            </a:r>
            <a:r>
              <a:rPr lang="en-US" sz="900" dirty="0" err="1" smtClean="0">
                <a:solidFill>
                  <a:schemeClr val="accent6"/>
                </a:solidFill>
              </a:rPr>
              <a:t>Moudis</a:t>
            </a:r>
            <a:r>
              <a:rPr lang="en-US" sz="900" dirty="0" smtClean="0">
                <a:solidFill>
                  <a:schemeClr val="accent6"/>
                </a:solidFill>
              </a:rPr>
              <a:t>             Cindy Quan           Mindy Williams</a:t>
            </a:r>
          </a:p>
          <a:p>
            <a:r>
              <a:rPr lang="en-US" sz="900" dirty="0" smtClean="0">
                <a:solidFill>
                  <a:schemeClr val="accent6"/>
                </a:solidFill>
              </a:rPr>
              <a:t>             Communities                   Programs               Membership      Specific Industry Group   Workshops               Sponsorship       External Relations       Special Events</a:t>
            </a:r>
          </a:p>
          <a:p>
            <a:r>
              <a:rPr lang="en-US" sz="900" b="1" dirty="0" smtClean="0">
                <a:solidFill>
                  <a:schemeClr val="accent6"/>
                </a:solidFill>
              </a:rPr>
              <a:t>                Jefferies              Thomson Reuters     Interpublic        Morgan Stanley           Colliers               Ted Moudis       Goldman Sachs     L&amp;K Partners   </a:t>
            </a:r>
          </a:p>
          <a:p>
            <a:r>
              <a:rPr lang="en-US" sz="900" b="1" dirty="0" smtClean="0">
                <a:solidFill>
                  <a:schemeClr val="accent6"/>
                </a:solidFill>
              </a:rPr>
              <a:t>                                                                                                                                                                                          Associates </a:t>
            </a:r>
          </a:p>
          <a:p>
            <a:r>
              <a:rPr lang="en-US" sz="900" dirty="0" smtClean="0">
                <a:latin typeface="Georgia" pitchFamily="18" charset="0"/>
              </a:rPr>
              <a:t> </a:t>
            </a:r>
            <a:endParaRPr lang="en-US" sz="900" dirty="0">
              <a:latin typeface="Georg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48000" y="3276600"/>
            <a:ext cx="329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Board of Directors &amp; Advisors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29" name="Picture 2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1828800"/>
            <a:ext cx="77724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1828800"/>
            <a:ext cx="6042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43400" y="1828800"/>
            <a:ext cx="77724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29170" y="51816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81600" y="5181600"/>
            <a:ext cx="704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48400" y="5181600"/>
            <a:ext cx="704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2800" y="5181600"/>
            <a:ext cx="77724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69299" y="3625557"/>
            <a:ext cx="77724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35483" y="3657600"/>
            <a:ext cx="7315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363264" y="6161423"/>
            <a:ext cx="83853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en-US" sz="900" dirty="0" smtClean="0">
                <a:solidFill>
                  <a:schemeClr val="accent6"/>
                </a:solidFill>
              </a:rPr>
              <a:t>Pay Wu 	 Lou Nowikas                 Marcus Rayner             Kathy Winkler               Dale Schlather                    Paul Darrah                      Jason Aster</a:t>
            </a:r>
          </a:p>
          <a:p>
            <a:r>
              <a:rPr lang="en-US" sz="900" dirty="0" smtClean="0">
                <a:solidFill>
                  <a:schemeClr val="accent6"/>
                </a:solidFill>
              </a:rPr>
              <a:t>                                     Advisor	      Advisor	          Advisor	          Advisor	              Advisor                              </a:t>
            </a:r>
            <a:r>
              <a:rPr lang="en-US" sz="900" dirty="0" err="1" smtClean="0">
                <a:solidFill>
                  <a:schemeClr val="accent6"/>
                </a:solidFill>
              </a:rPr>
              <a:t>Advisor</a:t>
            </a:r>
            <a:r>
              <a:rPr lang="en-US" sz="900" dirty="0" smtClean="0">
                <a:solidFill>
                  <a:schemeClr val="accent6"/>
                </a:solidFill>
              </a:rPr>
              <a:t>                          Counsel</a:t>
            </a:r>
          </a:p>
          <a:p>
            <a:r>
              <a:rPr lang="en-US" sz="900" b="1" dirty="0" smtClean="0">
                <a:solidFill>
                  <a:schemeClr val="accent6"/>
                </a:solidFill>
              </a:rPr>
              <a:t>                           American Express	    Hearst                                                              Prudential                   Cushman &amp;                      BLT Office                   KBA Lease</a:t>
            </a:r>
          </a:p>
          <a:p>
            <a:r>
              <a:rPr lang="en-US" sz="900" b="1" dirty="0" smtClean="0">
                <a:solidFill>
                  <a:schemeClr val="accent6"/>
                </a:solidFill>
              </a:rPr>
              <a:t>                                                                       Corporation                                                                                                Wakefield                      </a:t>
            </a:r>
          </a:p>
          <a:p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 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9700" y="2743200"/>
            <a:ext cx="12859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accent6"/>
                </a:solidFill>
              </a:rPr>
              <a:t>Lou D’Avanzo</a:t>
            </a:r>
          </a:p>
          <a:p>
            <a:pPr algn="ctr"/>
            <a:r>
              <a:rPr lang="en-US" sz="900" dirty="0" smtClean="0">
                <a:solidFill>
                  <a:schemeClr val="accent6"/>
                </a:solidFill>
              </a:rPr>
              <a:t>Chairperson</a:t>
            </a:r>
          </a:p>
          <a:p>
            <a:pPr algn="ctr"/>
            <a:r>
              <a:rPr lang="en-US" sz="900" b="1" dirty="0" smtClean="0">
                <a:solidFill>
                  <a:schemeClr val="accent6"/>
                </a:solidFill>
              </a:rPr>
              <a:t>Cushman &amp; Wakefield</a:t>
            </a:r>
            <a:endParaRPr lang="en-US" sz="900" b="1" dirty="0">
              <a:solidFill>
                <a:schemeClr val="accent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81661" y="2743200"/>
            <a:ext cx="7248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accent6"/>
                </a:solidFill>
              </a:rPr>
              <a:t>Dan Fishbein</a:t>
            </a:r>
          </a:p>
          <a:p>
            <a:pPr algn="ctr"/>
            <a:r>
              <a:rPr lang="en-US" sz="900" dirty="0" smtClean="0">
                <a:solidFill>
                  <a:schemeClr val="accent6"/>
                </a:solidFill>
              </a:rPr>
              <a:t>President</a:t>
            </a:r>
          </a:p>
          <a:p>
            <a:pPr algn="ctr"/>
            <a:r>
              <a:rPr lang="en-US" sz="900" b="1" dirty="0" smtClean="0">
                <a:solidFill>
                  <a:schemeClr val="accent6"/>
                </a:solidFill>
              </a:rPr>
              <a:t>CIT</a:t>
            </a:r>
            <a:endParaRPr lang="en-US" sz="900" b="1" dirty="0">
              <a:solidFill>
                <a:schemeClr val="accent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01845" y="2743200"/>
            <a:ext cx="99258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accent6"/>
                </a:solidFill>
              </a:rPr>
              <a:t>Lauren Nanna</a:t>
            </a:r>
          </a:p>
          <a:p>
            <a:pPr algn="ctr"/>
            <a:r>
              <a:rPr lang="en-US" sz="900" dirty="0" smtClean="0">
                <a:solidFill>
                  <a:schemeClr val="accent6"/>
                </a:solidFill>
              </a:rPr>
              <a:t>Vice President</a:t>
            </a:r>
          </a:p>
          <a:p>
            <a:pPr algn="ctr"/>
            <a:r>
              <a:rPr lang="en-US" sz="900" b="1" dirty="0" smtClean="0">
                <a:solidFill>
                  <a:schemeClr val="accent6"/>
                </a:solidFill>
              </a:rPr>
              <a:t>General Atlantic</a:t>
            </a:r>
            <a:endParaRPr lang="en-US" sz="900" b="1" dirty="0">
              <a:solidFill>
                <a:schemeClr val="accent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38569" y="2743200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accent6"/>
                </a:solidFill>
              </a:rPr>
              <a:t>Lee Kosmac</a:t>
            </a:r>
          </a:p>
          <a:p>
            <a:pPr algn="ctr"/>
            <a:r>
              <a:rPr lang="en-US" sz="900" dirty="0" smtClean="0">
                <a:solidFill>
                  <a:schemeClr val="accent6"/>
                </a:solidFill>
              </a:rPr>
              <a:t>Secretary</a:t>
            </a:r>
          </a:p>
          <a:p>
            <a:pPr algn="ctr"/>
            <a:r>
              <a:rPr lang="en-US" sz="900" b="1" dirty="0" smtClean="0">
                <a:solidFill>
                  <a:schemeClr val="accent6"/>
                </a:solidFill>
              </a:rPr>
              <a:t>Newmark Grubb</a:t>
            </a:r>
          </a:p>
          <a:p>
            <a:pPr algn="ctr"/>
            <a:r>
              <a:rPr lang="en-US" sz="900" b="1" dirty="0" smtClean="0">
                <a:solidFill>
                  <a:schemeClr val="accent6"/>
                </a:solidFill>
              </a:rPr>
              <a:t> Knight Frank</a:t>
            </a:r>
            <a:endParaRPr lang="en-US" sz="900" b="1" dirty="0">
              <a:solidFill>
                <a:schemeClr val="accent6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26946" y="2819400"/>
            <a:ext cx="6960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accent6"/>
                </a:solidFill>
              </a:rPr>
              <a:t>Dino Piccini</a:t>
            </a:r>
          </a:p>
          <a:p>
            <a:pPr algn="ctr"/>
            <a:r>
              <a:rPr lang="en-US" sz="900" dirty="0" smtClean="0">
                <a:solidFill>
                  <a:schemeClr val="accent6"/>
                </a:solidFill>
              </a:rPr>
              <a:t>Treasurer</a:t>
            </a:r>
          </a:p>
          <a:p>
            <a:pPr algn="ctr"/>
            <a:r>
              <a:rPr lang="en-US" sz="900" b="1" dirty="0" smtClean="0">
                <a:solidFill>
                  <a:schemeClr val="accent6"/>
                </a:solidFill>
              </a:rPr>
              <a:t>DTZ</a:t>
            </a:r>
            <a:endParaRPr lang="en-US" sz="900" b="1" dirty="0">
              <a:solidFill>
                <a:schemeClr val="accent6"/>
              </a:solidFill>
            </a:endParaRPr>
          </a:p>
        </p:txBody>
      </p:sp>
      <p:pic>
        <p:nvPicPr>
          <p:cNvPr id="46" name="Picture 45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3960" y="5198291"/>
            <a:ext cx="777240" cy="9144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50904" y="3669379"/>
            <a:ext cx="73492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73540" y="3625557"/>
            <a:ext cx="78240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1282" y="3605181"/>
            <a:ext cx="78184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31935193"/>
      </p:ext>
    </p:extLst>
  </p:cSld>
  <p:clrMapOvr>
    <a:masterClrMapping/>
  </p:clrMapOvr>
  <p:transition advTm="1029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92"/>
            <a:ext cx="9144000" cy="6835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4900" y="1543050"/>
            <a:ext cx="6667500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7C0"/>
                </a:solidFill>
              </a:rPr>
              <a:t>NYC Membership Statistics</a:t>
            </a:r>
          </a:p>
          <a:p>
            <a:endParaRPr lang="en-US" sz="1050" b="1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Calibri" pitchFamily="34" charset="0"/>
              </a:rPr>
              <a:t>973 members as of April 1, 2015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  <a:latin typeface="Calibri" pitchFamily="34" charset="0"/>
              </a:rPr>
              <a:t>Representing 148 unique end-user companies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  <a:latin typeface="Calibri" pitchFamily="34" charset="0"/>
              </a:rPr>
              <a:t>50% of these end-users are employed by companies in the Fortune 500</a:t>
            </a:r>
            <a:endParaRPr lang="en-US" sz="1400" dirty="0">
              <a:solidFill>
                <a:schemeClr val="accent6"/>
              </a:solidFill>
              <a:latin typeface="Calibri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  <a:latin typeface="Calibri" pitchFamily="34" charset="0"/>
              </a:rPr>
              <a:t>Half of all Fortune 500 companies that are based in New York State employ a CoreNet member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sz="1200" dirty="0" smtClean="0">
              <a:latin typeface="Georgia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153543271"/>
              </p:ext>
            </p:extLst>
          </p:nvPr>
        </p:nvGraphicFramePr>
        <p:xfrm>
          <a:off x="4038600" y="3743163"/>
          <a:ext cx="3962400" cy="167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xmlns="" val="1866356129"/>
              </p:ext>
            </p:extLst>
          </p:nvPr>
        </p:nvGraphicFramePr>
        <p:xfrm>
          <a:off x="609600" y="3885381"/>
          <a:ext cx="4471347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3671453" y="3485271"/>
            <a:ext cx="1588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Composition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6845" y="5939135"/>
            <a:ext cx="5962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NYC is the largest chapter in CoreNet Global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884656"/>
      </p:ext>
    </p:extLst>
  </p:cSld>
  <p:clrMapOvr>
    <a:masterClrMapping/>
  </p:clrMapOvr>
  <p:transition advTm="1006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92"/>
            <a:ext cx="9144000" cy="6835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4900" y="1219200"/>
            <a:ext cx="72390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7C0"/>
                </a:solidFill>
              </a:rPr>
              <a:t>CoreNet Global </a:t>
            </a:r>
          </a:p>
          <a:p>
            <a:endParaRPr lang="en-US" sz="1100" dirty="0" smtClean="0">
              <a:solidFill>
                <a:srgbClr val="3D90FF"/>
              </a:solidFill>
            </a:endParaRPr>
          </a:p>
          <a:p>
            <a:r>
              <a:rPr lang="en-US" sz="1400" b="1" i="1" dirty="0" smtClean="0">
                <a:solidFill>
                  <a:schemeClr val="accent6"/>
                </a:solidFill>
                <a:latin typeface="Calibri" pitchFamily="34" charset="0"/>
              </a:rPr>
              <a:t>About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  <a:latin typeface="Calibri" pitchFamily="34" charset="0"/>
              </a:rPr>
              <a:t>The world’s leading association for corporate real estate and workplace     professionals, service providers, and economic developers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  <a:latin typeface="Calibri" pitchFamily="34" charset="0"/>
              </a:rPr>
              <a:t>Headquartered in Atlanta</a:t>
            </a:r>
          </a:p>
          <a:p>
            <a:r>
              <a:rPr lang="en-US" sz="1400" b="1" i="1" dirty="0" smtClean="0">
                <a:solidFill>
                  <a:schemeClr val="accent6"/>
                </a:solidFill>
                <a:latin typeface="Calibri" pitchFamily="34" charset="0"/>
              </a:rPr>
              <a:t>Membership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  <a:latin typeface="Calibri" pitchFamily="34" charset="0"/>
              </a:rPr>
              <a:t>8,000 members worldwide across 45 local chapters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  <a:latin typeface="Calibri" pitchFamily="34" charset="0"/>
              </a:rPr>
              <a:t>Memberships offered only to individuals, not corporations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  <a:latin typeface="Calibri" pitchFamily="34" charset="0"/>
              </a:rPr>
              <a:t>CoreNet Global membership includes 70% of the Fortune 100 companies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  <a:latin typeface="Calibri" pitchFamily="34" charset="0"/>
              </a:rPr>
              <a:t>Nearly half of the Forbes Global 2000 companies are represented in CoreNet Global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  <a:latin typeface="Calibri" pitchFamily="34" charset="0"/>
              </a:rPr>
              <a:t>The members of which meet locally, globally, and virtually to develop networks, to share    knowledge and resources, to learn, to thrive professionally, and to build friendships</a:t>
            </a:r>
          </a:p>
          <a:p>
            <a:r>
              <a:rPr lang="en-US" sz="1400" b="1" i="1" dirty="0" smtClean="0">
                <a:solidFill>
                  <a:schemeClr val="accent6"/>
                </a:solidFill>
                <a:latin typeface="Calibri" pitchFamily="34" charset="0"/>
              </a:rPr>
              <a:t>Governance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  <a:latin typeface="Calibri" pitchFamily="34" charset="0"/>
              </a:rPr>
              <a:t>Jim Scannell, Chairman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  <a:latin typeface="Calibri" pitchFamily="34" charset="0"/>
              </a:rPr>
              <a:t>Randy Smith, Chairman Elect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  <a:latin typeface="Calibri" pitchFamily="34" charset="0"/>
              </a:rPr>
              <a:t>Angela Cain, CEO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2160" y="5334000"/>
            <a:ext cx="777240" cy="9144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5334000"/>
            <a:ext cx="777240" cy="91440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5334000"/>
            <a:ext cx="777240" cy="914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81200" y="6306979"/>
            <a:ext cx="562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Georgia" pitchFamily="18" charset="0"/>
              </a:rPr>
              <a:t>Jim </a:t>
            </a:r>
            <a:r>
              <a:rPr lang="en-US" sz="1000" dirty="0" err="1" smtClean="0">
                <a:solidFill>
                  <a:schemeClr val="accent6"/>
                </a:solidFill>
                <a:latin typeface="Georgia" pitchFamily="18" charset="0"/>
              </a:rPr>
              <a:t>Scannell</a:t>
            </a:r>
            <a:r>
              <a:rPr lang="en-US" sz="1000" dirty="0" smtClean="0">
                <a:solidFill>
                  <a:schemeClr val="accent6"/>
                </a:solidFill>
                <a:latin typeface="Georgia" pitchFamily="18" charset="0"/>
              </a:rPr>
              <a:t>                                                 Randy Smith                                               Angela Cain  </a:t>
            </a:r>
          </a:p>
          <a:p>
            <a:r>
              <a:rPr lang="en-US" sz="1000" dirty="0" smtClean="0">
                <a:solidFill>
                  <a:schemeClr val="accent6"/>
                </a:solidFill>
                <a:latin typeface="Georgia" pitchFamily="18" charset="0"/>
              </a:rPr>
              <a:t>  Chairman		         </a:t>
            </a:r>
            <a:r>
              <a:rPr lang="en-US" sz="1000" dirty="0">
                <a:solidFill>
                  <a:schemeClr val="accent6"/>
                </a:solidFill>
                <a:latin typeface="Georgia" pitchFamily="18" charset="0"/>
              </a:rPr>
              <a:t>Chairman - Elect    </a:t>
            </a:r>
            <a:r>
              <a:rPr lang="en-US" sz="1000" dirty="0" smtClean="0">
                <a:solidFill>
                  <a:schemeClr val="accent6"/>
                </a:solidFill>
                <a:latin typeface="Georgia" pitchFamily="18" charset="0"/>
              </a:rPr>
              <a:t>		CEO                          </a:t>
            </a:r>
            <a:endParaRPr lang="en-US" sz="1000" dirty="0">
              <a:solidFill>
                <a:schemeClr val="accent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284147"/>
      </p:ext>
    </p:extLst>
  </p:cSld>
  <p:clrMapOvr>
    <a:masterClrMapping/>
  </p:clrMapOvr>
  <p:transition advTm="1007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7330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2500" y="1564243"/>
            <a:ext cx="7239000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2400" b="1" dirty="0" smtClean="0">
                <a:solidFill>
                  <a:srgbClr val="0077C0"/>
                </a:solidFill>
              </a:rPr>
              <a:t>Member Benefits</a:t>
            </a:r>
          </a:p>
          <a:p>
            <a:endParaRPr lang="en-US" sz="1000" b="1" dirty="0" smtClean="0">
              <a:solidFill>
                <a:srgbClr val="3D90FF"/>
              </a:solidFill>
            </a:endParaRPr>
          </a:p>
          <a:p>
            <a:pPr lvl="1"/>
            <a:r>
              <a:rPr lang="en-US" sz="1500" b="1" i="1" dirty="0" smtClean="0">
                <a:solidFill>
                  <a:schemeClr val="accent6"/>
                </a:solidFill>
                <a:latin typeface="Calibri" pitchFamily="34" charset="0"/>
              </a:rPr>
              <a:t>Member Directory &amp; Job Board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The Member Directory is a invaluable resource for making connections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Career Search – Job Listings</a:t>
            </a:r>
          </a:p>
          <a:p>
            <a:pPr lvl="1"/>
            <a:r>
              <a:rPr lang="en-US" sz="1500" b="1" i="1" dirty="0" smtClean="0">
                <a:solidFill>
                  <a:schemeClr val="accent6"/>
                </a:solidFill>
                <a:latin typeface="Calibri" pitchFamily="34" charset="0"/>
              </a:rPr>
              <a:t>Education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CoreNet Global offers MCR and SLCR certifications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Publications and Articles</a:t>
            </a:r>
          </a:p>
          <a:p>
            <a:pPr lvl="1"/>
            <a:r>
              <a:rPr lang="en-US" sz="1500" b="1" i="1" dirty="0" smtClean="0">
                <a:solidFill>
                  <a:schemeClr val="accent6"/>
                </a:solidFill>
                <a:latin typeface="Calibri" pitchFamily="34" charset="0"/>
              </a:rPr>
              <a:t>Events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CoreNet Global hosts worldwide summits and regional meet-ups every       year.  Check the CoreNet calendar for details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The New York City Chapter hosts over 40 events every year, including: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Workshops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Programs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Special events including the Holiday Party, Dinner Gala, Golf Outing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Regional events</a:t>
            </a:r>
          </a:p>
          <a:p>
            <a:pPr lvl="1">
              <a:lnSpc>
                <a:spcPct val="150000"/>
              </a:lnSpc>
            </a:pPr>
            <a:r>
              <a:rPr lang="en-US" sz="1500" b="1" i="1" dirty="0" smtClean="0">
                <a:solidFill>
                  <a:schemeClr val="accent6"/>
                </a:solidFill>
                <a:latin typeface="Calibri" pitchFamily="34" charset="0"/>
              </a:rPr>
              <a:t>Social Networking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Facilitate a greater number of connections with us on Facebook, Twitter,                              and LinkedIn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Members in Transition (MIT) support groups &amp; discounts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sz="16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766255"/>
      </p:ext>
    </p:extLst>
  </p:cSld>
  <p:clrMapOvr>
    <a:masterClrMapping/>
  </p:clrMapOvr>
  <p:transition advTm="1025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5086" y="1143000"/>
            <a:ext cx="347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7C0"/>
                </a:solidFill>
              </a:rPr>
              <a:t>ENGAGE &amp; PARTICIPATE</a:t>
            </a:r>
            <a:endParaRPr lang="en-US" sz="2400" b="1" dirty="0">
              <a:solidFill>
                <a:srgbClr val="0077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5086" y="1513344"/>
            <a:ext cx="623459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           Leadership</a:t>
            </a:r>
            <a:endParaRPr lang="en-US" sz="1500" dirty="0">
              <a:solidFill>
                <a:schemeClr val="accent6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500" dirty="0">
                <a:solidFill>
                  <a:schemeClr val="accent6"/>
                </a:solidFill>
                <a:latin typeface="Calibri" pitchFamily="34" charset="0"/>
              </a:rPr>
              <a:t>           Communities- Sustainability, SPP</a:t>
            </a: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, Technology, Women’s, Young Leaders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           External Relations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           University Relations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           Membership</a:t>
            </a:r>
            <a:endParaRPr lang="en-US" sz="1500" dirty="0">
              <a:solidFill>
                <a:schemeClr val="accent6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           Special </a:t>
            </a:r>
            <a:r>
              <a:rPr lang="en-US" sz="1500" dirty="0">
                <a:solidFill>
                  <a:schemeClr val="accent6"/>
                </a:solidFill>
                <a:latin typeface="Calibri" pitchFamily="34" charset="0"/>
              </a:rPr>
              <a:t>Events- New Year’s Party, Annual Dinner, or Golf Outing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>
                <a:solidFill>
                  <a:schemeClr val="accent6"/>
                </a:solidFill>
                <a:latin typeface="Calibri" pitchFamily="34" charset="0"/>
              </a:rPr>
              <a:t>           Special Interest Groups- Law, Executive, </a:t>
            </a: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 Media, Finance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           Sponsorship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          </a:t>
            </a:r>
            <a:r>
              <a:rPr lang="en-US" sz="1500" dirty="0">
                <a:solidFill>
                  <a:schemeClr val="accent6"/>
                </a:solidFill>
                <a:latin typeface="Calibri" pitchFamily="34" charset="0"/>
              </a:rPr>
              <a:t>Admin- Awards, PR, Data Analytics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accent6"/>
                </a:solidFill>
                <a:latin typeface="Calibri" pitchFamily="34" charset="0"/>
              </a:rPr>
              <a:t>           Workshops</a:t>
            </a:r>
            <a:endParaRPr lang="en-US" sz="1500" dirty="0">
              <a:solidFill>
                <a:schemeClr val="accent6"/>
              </a:solidFill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4276725"/>
            <a:ext cx="54959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9778071"/>
      </p:ext>
    </p:extLst>
  </p:cSld>
  <p:clrMapOvr>
    <a:masterClrMapping/>
  </p:clrMapOvr>
  <p:transition advTm="1009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92"/>
            <a:ext cx="9144000" cy="683521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22412" y="1443102"/>
            <a:ext cx="653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7C0"/>
                </a:solidFill>
              </a:rPr>
              <a:t>Key Contact Info</a:t>
            </a:r>
          </a:p>
        </p:txBody>
      </p:sp>
      <p:pic>
        <p:nvPicPr>
          <p:cNvPr id="32" name="Picture 31" descr="f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5119807"/>
            <a:ext cx="269911" cy="234089"/>
          </a:xfrm>
          <a:prstGeom prst="rect">
            <a:avLst/>
          </a:prstGeom>
        </p:spPr>
      </p:pic>
      <p:pic>
        <p:nvPicPr>
          <p:cNvPr id="33" name="Picture 32" descr="tw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4488" y="5465046"/>
            <a:ext cx="245033" cy="234089"/>
          </a:xfrm>
          <a:prstGeom prst="rect">
            <a:avLst/>
          </a:prstGeom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4488" y="5846046"/>
            <a:ext cx="250050" cy="23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link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20416" y="6168063"/>
            <a:ext cx="249695" cy="20807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058642" y="5119807"/>
            <a:ext cx="46633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Facebook.com/CoreNetGlobalNYC</a:t>
            </a:r>
          </a:p>
          <a:p>
            <a:endParaRPr lang="en-US" sz="800" b="1" dirty="0">
              <a:solidFill>
                <a:schemeClr val="accent6"/>
              </a:solidFill>
            </a:endParaRPr>
          </a:p>
          <a:p>
            <a:r>
              <a:rPr lang="en-US" sz="1400" b="1" dirty="0" smtClean="0">
                <a:solidFill>
                  <a:schemeClr val="accent6"/>
                </a:solidFill>
              </a:rPr>
              <a:t>Twitter.com/CoreNetGlobalNY</a:t>
            </a:r>
          </a:p>
          <a:p>
            <a:endParaRPr lang="en-US" sz="800" b="1" dirty="0" smtClean="0">
              <a:solidFill>
                <a:schemeClr val="accent6"/>
              </a:solidFill>
            </a:endParaRPr>
          </a:p>
          <a:p>
            <a:r>
              <a:rPr lang="en-US" sz="1400" b="1" dirty="0" smtClean="0">
                <a:solidFill>
                  <a:schemeClr val="accent6"/>
                </a:solidFill>
              </a:rPr>
              <a:t>http://instagram.com/corenetglobalny</a:t>
            </a:r>
          </a:p>
          <a:p>
            <a:endParaRPr lang="en-US" sz="800" b="1" dirty="0">
              <a:solidFill>
                <a:schemeClr val="accent6"/>
              </a:solidFill>
            </a:endParaRPr>
          </a:p>
          <a:p>
            <a:r>
              <a:rPr lang="en-US" sz="1400" b="1" dirty="0" smtClean="0">
                <a:solidFill>
                  <a:schemeClr val="accent6"/>
                </a:solidFill>
              </a:rPr>
              <a:t>LinkedIn Group: “New </a:t>
            </a:r>
            <a:r>
              <a:rPr lang="en-US" sz="1400" b="1" dirty="0">
                <a:solidFill>
                  <a:schemeClr val="accent6"/>
                </a:solidFill>
              </a:rPr>
              <a:t>York Chapter of CoreNet </a:t>
            </a:r>
            <a:r>
              <a:rPr lang="en-US" sz="1400" b="1" dirty="0" smtClean="0">
                <a:solidFill>
                  <a:schemeClr val="accent6"/>
                </a:solidFill>
              </a:rPr>
              <a:t>Global”</a:t>
            </a:r>
            <a:endParaRPr lang="en-US" sz="1400" b="1" dirty="0">
              <a:solidFill>
                <a:schemeClr val="accent6"/>
              </a:solidFill>
            </a:endParaRPr>
          </a:p>
          <a:p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19115" y="4574705"/>
            <a:ext cx="653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7C0"/>
                </a:solidFill>
              </a:rPr>
              <a:t>Connect With Us Online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9115" y="1918045"/>
            <a:ext cx="7391400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Sponsorship</a:t>
            </a:r>
            <a:r>
              <a:rPr lang="en-US" sz="135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: 	</a:t>
            </a:r>
            <a:r>
              <a:rPr lang="en-US" sz="135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Ted Moudis, AIA – Ted Moudis Associates </a:t>
            </a:r>
            <a:br>
              <a:rPr lang="en-US" sz="135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</a:br>
            <a:r>
              <a:rPr lang="en-US" sz="135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		TedMoudis@tedmoudis.com </a:t>
            </a:r>
          </a:p>
          <a:p>
            <a:endParaRPr lang="en-US" sz="1350" b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r>
              <a:rPr lang="en-US" sz="135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Administrator: </a:t>
            </a:r>
            <a:r>
              <a:rPr lang="en-US" sz="135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	</a:t>
            </a:r>
            <a:r>
              <a:rPr lang="en-US" sz="135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Samantha Tursi – The Berman Group </a:t>
            </a:r>
            <a:r>
              <a:rPr lang="en-US" sz="135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       </a:t>
            </a:r>
            <a:br>
              <a:rPr lang="en-US" sz="1350" dirty="0" smtClean="0">
                <a:solidFill>
                  <a:schemeClr val="accent6"/>
                </a:solidFill>
                <a:latin typeface="Calibri" panose="020F0502020204030204" pitchFamily="34" charset="0"/>
              </a:rPr>
            </a:br>
            <a:r>
              <a:rPr lang="en-US" sz="135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		</a:t>
            </a:r>
            <a:r>
              <a:rPr lang="en-US" sz="1350" i="1" dirty="0">
                <a:solidFill>
                  <a:schemeClr val="accent6"/>
                </a:solidFill>
                <a:latin typeface="Calibri" panose="020F0502020204030204" pitchFamily="34" charset="0"/>
              </a:rPr>
              <a:t>including:   event admission, membership, e-mail blasts, NYC </a:t>
            </a:r>
            <a:r>
              <a:rPr lang="en-US" sz="1350" i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info</a:t>
            </a:r>
            <a:r>
              <a:rPr lang="en-US" sz="135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/>
            </a:r>
            <a:br>
              <a:rPr lang="en-US" sz="1350" dirty="0" smtClean="0">
                <a:solidFill>
                  <a:schemeClr val="accent6"/>
                </a:solidFill>
                <a:latin typeface="Calibri" panose="020F0502020204030204" pitchFamily="34" charset="0"/>
              </a:rPr>
            </a:br>
            <a:r>
              <a:rPr lang="en-US" sz="135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		stursi@bermangrp.com</a:t>
            </a:r>
          </a:p>
          <a:p>
            <a:r>
              <a:rPr lang="en-US" sz="135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   		</a:t>
            </a:r>
            <a:endParaRPr lang="en-US" sz="1350" b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r>
              <a:rPr lang="en-US" sz="135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Membership NYC</a:t>
            </a:r>
            <a:r>
              <a:rPr lang="en-US" sz="135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: 	</a:t>
            </a:r>
            <a:r>
              <a:rPr lang="en-US" sz="135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Jonathan Coun– Interpublic     </a:t>
            </a:r>
            <a:br>
              <a:rPr lang="en-US" sz="135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</a:br>
            <a:r>
              <a:rPr lang="en-US" sz="135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		</a:t>
            </a:r>
            <a:r>
              <a:rPr lang="en-US" sz="135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jonathan.coun@interpublic.com</a:t>
            </a:r>
          </a:p>
          <a:p>
            <a:endParaRPr lang="en-US" sz="1350" b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r>
              <a:rPr lang="en-US" sz="135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Membership Global</a:t>
            </a:r>
            <a:r>
              <a:rPr lang="en-US" sz="135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: 	 </a:t>
            </a:r>
            <a:r>
              <a:rPr lang="en-US" sz="135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Eleanor Estacio – CoreNet Global   </a:t>
            </a:r>
            <a:r>
              <a:rPr lang="en-US" sz="135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/>
            </a:r>
            <a:br>
              <a:rPr lang="en-US" sz="1350" dirty="0" smtClean="0">
                <a:solidFill>
                  <a:schemeClr val="accent6"/>
                </a:solidFill>
                <a:latin typeface="Calibri" panose="020F0502020204030204" pitchFamily="34" charset="0"/>
              </a:rPr>
            </a:br>
            <a:r>
              <a:rPr lang="en-US" sz="135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		eestacio@corenetglobal.org</a:t>
            </a:r>
          </a:p>
          <a:p>
            <a:endParaRPr lang="en-US" sz="1350" dirty="0">
              <a:solidFill>
                <a:srgbClr val="3D9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766255"/>
      </p:ext>
    </p:extLst>
  </p:cSld>
  <p:clrMapOvr>
    <a:masterClrMapping/>
  </p:clrMapOvr>
  <p:transition advTm="1012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92"/>
            <a:ext cx="9144000" cy="6835216"/>
          </a:xfrm>
          <a:prstGeom prst="rect">
            <a:avLst/>
          </a:prstGeom>
        </p:spPr>
      </p:pic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1814348" y="1372621"/>
            <a:ext cx="5515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7C0"/>
                </a:solidFill>
                <a:latin typeface="Calibri" pitchFamily="34" charset="0"/>
              </a:rPr>
              <a:t>Thank you to our 2015 Learning Sponsor </a:t>
            </a:r>
            <a:endParaRPr lang="en-US" sz="2400" b="1" dirty="0">
              <a:solidFill>
                <a:srgbClr val="0077C0"/>
              </a:solidFill>
              <a:latin typeface="Calibri" pitchFamily="34" charset="0"/>
            </a:endParaRPr>
          </a:p>
        </p:txBody>
      </p:sp>
      <p:sp>
        <p:nvSpPr>
          <p:cNvPr id="19458" name="AutoShape 2" descr="data:image/jpeg;base64,/9j/4AAQSkZJRgABAgEBLAEsAAD/7QAsUGhvdG9zaG9wIDMuMAA4QklNA+0AAAAAABABLAAAAAEAAQEsAAAAAQAB/+FS22h0dHA6Ly9ucy5hZG9iZS5jb20veGFwLzEuMC8APD94cGFja2V0IGJlZ2luPSLvu78iIGlkPSJXNU0wTXBDZWhpSHpyZVN6TlRjemtjOWQiPz4KPHg6eG1wbWV0YSB4bWxuczp4PSJhZG9iZTpuczptZXRhLyIgeDp4bXB0az0iQWRvYmUgWE1QIENvcmUgNS4zLWMwMTEgNjYuMTQ1NjYxLCAyMDEyLzAyLzA2LTE0OjU2OjI3ICAgICAgICAiPgogICA8cmRmOlJERiB4bWxuczpyZGY9Imh0dHA6Ly93d3cudzMub3JnLzE5OTkvMDIvMjItcmRmLXN5bnRheC1ucyMiPgogICAgICA8cmRmOkRlc2NyaXB0aW9uIHJkZjphYm91dD0iIgogICAgICAgICAgICB4bWxuczpkYz0iaHR0cDovL3B1cmwub3JnL2RjL2VsZW1lbnRzLzEuMS8iPgogICAgICAgICA8ZGM6Zm9ybWF0PmltYWdlL2pwZWc8L2RjOmZvcm1hdD4KICAgICAgICAgPGRjOnRpdGxlPgogICAgICAgICAgICA8cmRmOkFsdD4KICAgICAgICAgICAgICAgPHJkZjpsaSB4bWw6bGFuZz0ieC1kZWZhdWx0Ij5QcmludDwvcmRmOmxpPgogICAgICAgICAgICA8L3JkZjpBbHQ+CiAgICAgICAgIDwvZGM6dGl0bGU+CiAgICAgIDwvcmRmOkRlc2NyaXB0aW9uPgogICAgICA8cmRmOkRlc2NyaXB0aW9uIHJkZjphYm91dD0iIgogICAgICAgICAgICB4bWxuczp4bXA9Imh0dHA6Ly9ucy5hZG9iZS5jb20veGFwLzEuMC8iCiAgICAgICAgICAgIHhtbG5zOnhtcEdJbWc9Imh0dHA6Ly9ucy5hZG9iZS5jb20veGFwLzEuMC9nL2ltZy8iPgogICAgICAgICA8eG1wOk1ldGFkYXRhRGF0ZT4yMDE1LTAxLTA2VDE4OjAzOjIzLTA4OjAwPC94bXA6TWV0YWRhdGFEYXRlPgogICAgICAgICA8eG1wOk1vZGlmeURhdGU+MjAxNS0wMS0wN1QwMjowMzoyOFo8L3htcDpNb2RpZnlEYXRlPgogICAgICAgICA8eG1wOkNyZWF0ZURhdGU+MjAxNS0wMS0wNlQxODowMzoyMy0wODowMDwveG1wOkNyZWF0ZURhdGU+CiAgICAgICAgIDx4bXA6Q3JlYXRvclRvb2w+QWRvYmUgSWxsdXN0cmF0b3IgQ1M2IChXaW5kb3dzKTwveG1wOkNyZWF0b3JUb29sPgogICAgICAgICA8eG1wOlRodW1ibmFpbHM+CiAgICAgICAgICAgIDxyZGY6QWx0PgogICAgICAgICAgICAgICA8cmRmOmxpIHJkZjpwYXJzZVR5cGU9IlJlc291cmNlIj4KICAgICAgICAgICAgICAgICAgPHhtcEdJbWc6d2lkdGg+MjU2PC94bXBHSW1nOndpZHRoPgogICAgICAgICAgICAgICAgICA8eG1wR0ltZzpoZWlnaHQ+MjU2PC94bXBHSW1nOmhlaWdodD4KICAgICAgICAgICAgICAgICAgPHhtcEdJbWc6Zm9ybWF0PkpQRUc8L3htcEdJbWc6Zm9ybWF0PgogICAgICAgICAgICAgICAgICA8eG1wR0ltZzppbWFnZT4vOWovNEFBUVNrWkpSZ0FCQWdFQkxBRXNBQUQvN1FBc1VHaHZkRzl6YUc5d0lETXVNQUE0UWtsTkErMEFBQUFBQUJBQkxBQUFBQUVBJiN4QTtBUUVzQUFBQUFRQUIvKzRBRGtGa2IySmxBR1RBQUFBQUFmL2JBSVFBQmdRRUJBVUVCZ1VGQmdrR0JRWUpDd2dHQmdnTERBb0tDd29LJiN4QTtEQkFNREF3TURBd1FEQTRQRUE4T0RCTVRGQlFURXh3Ykd4c2NIeDhmSHg4Zkh4OGZId0VIQndjTkRBMFlFQkFZR2hVUkZSb2ZIeDhmJiN4QTtIeDhmSHg4Zkh4OGZIeDhmSHg4Zkh4OGZIeDhmSHg4Zkh4OGZIeDhmSHg4Zkh4OGZIeDhmSHg4Zkh4OGYvOEFBRVFnQkFBRUFBd0VSJiN4QTtBQUlSQVFNUkFmL0VBYUlBQUFBSEFRRUJBUUVBQUFBQUFBQUFBQVFGQXdJR0FRQUhDQWtLQ3dFQUFnSURBUUVCQVFFQUFBQUFBQUFBJiN4QTtBUUFDQXdRRkJnY0lDUW9MRUFBQ0FRTURBZ1FDQmdjREJBSUdBbk1CQWdNUkJBQUZJUkl4UVZFR0UyRWljWUVVTXBHaEJ4V3hRaVBCJiN4QTtVdEhoTXhaaThDUnlndkVsUXpSVGtxS3lZM1BDTlVRbms2T3pOaGRVWkhURDB1SUlKb01KQ2hnWmhKUkZScVMwVnROVktCcnk0L1BFJiN4QTsxT1QwWlhXRmxhVzF4ZFhsOVdaMmhwYW10c2JXNXZZM1IxZG5kNGVYcDdmSDErZjNPRWhZYUhpSW1LaTR5TmpvK0NrNVNWbHBlWW1aJiN4QTtxYm5KMmVuNUtqcEtXbXA2aXBxcXVzcmE2dm9SQUFJQ0FRSURCUVVFQlFZRUNBTURiUUVBQWhFREJDRVNNVUVGVVJOaElnWnhnWkV5JiN4QTtvYkh3Rk1IUjRTTkNGVkppY3ZFekpEUkRnaGFTVXlXaVk3TENCM1BTTmVKRWd4ZFVrd2dKQ2hnWkpqWkZHaWRrZEZVMzhxT3p3eWdwJiN4QTswK1B6aEpTa3RNVFU1UFJsZFlXVnBiWEYxZVgxUmxabWRvYVdwcmJHMXViMlIxZG5kNGVYcDdmSDErZjNPRWhZYUhpSW1LaTR5TmpvJiN4QTsrRGxKV1dsNWlabXB1Y25aNmZrcU9rcGFhbnFLbXFxNnl0cnErdi9hQUF3REFRQUNFUU1SQUQ4QTV0bXNmZm5ZcTdGWFlxN0ZYWXE3JiN4QTtGWFlxN0ZYWXE3RlhZcTdGWFlxN0ZYWXE3RlhZcTdGWFlxN0ZYWXE3RlhZcTdGWFlxN0ZYWXE3RlhZcTdGWFlxN0ZYWXE3RlhZcTdGJiN4QTtYWXE3RlhZcTdGWFlxN0ZYWXE3RlhZcTdGWFlxN0ZYWXE3RlhZcTdGWFlxN0ZYWXE3RlhZcTdGWFlxN0ZYWXE3RlhZcTdGWFlxN0ZYJiN4QTtZcTdGWFlxN0ZYWXE3RlhZcTdGWFlxN0ZYWXE3RlhZcTdGWFlxN0ZYWXE3RlhZcTdGWFlxN0ZYWXE3RlhZcTdGWFlxN0ZYWXE3RlhZJiN4QTtxN0ZYWXE3RlhZcTdGWFlxN0ZYWXE3RlhZcTdGWFlxN0ZYWXE3RlhZcTdGWFlxN0ZYWXE3RlhZcTdGWFlxN0ZYWXE3RlhZcTdGWFlxJiN4QTs3RlhZcTdGWFlxemo4c1B5d2s4OXlhaWlhaU5QR25pSWttSXpjL1dML3dDWEhTbnA1Wmp4OFRvdTIrMnhvQkFtSEh4MzFybFhrZTluJiN4QTt2L1Fyay84QTFNaWY5SVovNnJaYitXODNuLzhBUnlQOVMvMmYvSFhmOUN1VC93RFV5Si8waG4vcXRqK1c4MS8wY2ovVXY5bi9BTWRkJiN4QTsvd0JDdVQvOVRJbi9BRWhuL3F0aitXODEvd0JISS8xTC9aLzhkV3kvODR1M29YOTE1aGpacTlHdFdVVStZbGJIOHQ1cGo3Y1I2NGovJiN4QTtBS2IvQUk2a1dwZjg0M2VlN1pHZTBuc3I0RDdNYVN2SElmb2tSVS80ZkluVHljL0Q3WmFTUnFRbkQ0V1BzTi9Zd1B6QjVLODErWG1JJiN4QTsxblM3aXpTb0FtWmVVSko3TEtuS01uNU5sVW9FYzNvTkoybHA5Ui9kVGpMeTYvTG1rdVJjMTJLdXhWbC81YWZsNi9ualZyclQwdmhZJiN4QTtmVm9QckJrTVhxOHZqVk9OT1VkUHRlT1R4NCtJdW03YTdYR2h4eG53OGZGS3VkZFBjWG8zL1Fyay93RDFNaWY5SVovNnJaZCtXODNtJiN4QTsvd0RSeVA4QVV2OEFaLzhBSFhmOUN1VC9BUFV5Si8waG4vcXRqK1c4MS8wY2ovVXY5bi94MTMvUXJrLy9BRk1pZjlJWi93Q3EyUDViJiN4QTt6WC9SeVA4QVV2OEFaLzhBSFhmOUN1VC9BUFV5Si8waG4vcXRqK1c4MS8wY2ovVXY5bi94MTMvUXJrLy9BRk1pZjlJWi93Q3EyUDViJiN4QTt6WC9SeVA4QVV2OEFaLzhBSFhmOUN1VC9BUFV5Si8waG4vcXRqK1c4MS8wY2ovVXY5bi94MTMvUXJrLy9BRk1pZjlJWi93Q3EyUDViJiN4QTt6WC9SeVA4QVV2OEFaLzhBSFdHL21aK1VNdmtmVHJPOWJWRnZ4ZHpHSGdJVENWSVV0V3ZPU3ZUSzhtTGhkMTJMN1FqWFRsRGc0T0VYJiN4QTt6djhBUUVtL0xqeUkvblhYNU5JUzlGaVk3ZDdrekdQMWFoSFJlUEhrblhuNDVISERpTk9iMnoyb05GaEdReDRybFZYWGY3KzU2WC8wJiN4QTtLNVAvQU5USW4vU0dmK3EyWGZsdk41ai9BRWNqL1V2OW4veDEzL1Fyay84QTFNaWY5SVovNnJZL2x2TmY5SEkvMUwvWi93REhYZjhBJiN4QTtRcmsvL1V5Si93QklaLzZyWS9sdk5mOEFSeVA5Uy8yZi9IWGY5Q3VUL3dEVXlKLzBobi9xdGorVzgxLzBjai9VdjluL0FNZGQvd0JDJiN4QTt1VC85VEluL0FFaG4vcXRqK1c4MS93QkhJLzFML1ovOGRkLzBLNVAvQU5USW4vU0dmK3EyUDVielgvUnlQOVMvMmY4QXgxMy9BRUs1JiN4QTtQLzFNaWY4QVNHZitxMlA1YnpYL0FFY2ovVXY5bi94MTMvUXJrLzhBMU1pZjlJWi82clkvbHZOZjlISS8xTC9aL3dESFhoV1l6M3JzJiN4QTtWZGlyc1ZlNi93RE9MbjkvNWsvMUxQOEFYTm1UcHVyd1h0enl4ZjUvKzllKzVsUG56c1ZkaXJzVmRpcTJTT09XTm81VkR4dUNyb3dCJiN4QTtVZzlRUWV1S1JJZzJPYnl6ejEvemovNWExcEpMclFRdWphbWFzSTBCK3F5SHdhTWYzZnpUWWZ5bktKNEFlVDFmWmZ0Wm53RVJ6ZnZJJiN4QTtmN0lmSHI4Zm0rZGZNWGx2V3ZMdXFTYVpyRnExcmR4N2hXM1YwUFIwWWJNcHAxSDY4eEpSSU5GOUkwZXR4YW5HTW1NOFVmeHNlNUxNJiN4QTtEbFBZditjWlArVXMxWC9tQS81blI1ZnArYnhudHQvaThQNi82QytrTXpIelIyS3V4VjJLdXhWMkt1eFY0ei96azcveWpXai9BUE1hJiN4QTszL0pwc3g5UnlEMnZzVC9mNVA2bjZXRmY4NDEvOHAvYy93RGJObS81UFE1WHAvcWQ1N1ovNG1QK0dEN3BQcHZNeDh1ZGlyc1ZkaXJzJiN4QTtWZGlyc1ZkaXI0TnpXUHZ6c1ZkaXJzVmU2LzhBT0xuOS93Q1pQOVN6L1hObVRwdXJ3WHR6eXhmNS93RHZYdnVaVDU4N0ZXUFhYNWgrJiN4QTtSclMrbHNiclhMT0M3Z2N4elJTeXFoUjEySWJsUUNtUU9TUGU3R0haR3JuQVRqamtZbmxRUk5qNXk4b1g4Z2lzdGJzTG1WdGxpaXVZJiN4QTtYYy83RU5YQ0pnOVd2TDJkcWNZdVdPY1I1eFA2azR5VGhPeFYyS3NjODkrUk5HODQ2TTJuNmd2Q1pLdFpYcWdHU0NRajdTK0tuOXBlJiN4QTsvd0E2RVFuQVNEc3V5KzFNdWl5OGNPWFVkQ1B4eVBSOGkrYWZMT3ErV2RidWRIMU9QaGMyNTJjYnBJaCt4SWg3cXcvb2Q2NWdTaVFhJiN4QTtMN0RvZGJqMVdJWmNaOUordzl4WjUvemo5NWkwUFF2TXVvM0dzWHNWakJMWmVuSEpNM0VNL3FvZUlQalFaYmdrQWQzUWUxdWp5NThFJiN4QTtJNDRtUkUrbnVMM2ovbGFmNWRmOVRCWmY4akJtVjRrZTk0SCtRdGIvQUtsUDVPLzVXbitYWC9Vd1dYL0l3WStKSHZYK1F0Yi9BS2xQJiN4QTs1SjlwV3JhYnExakhmNmJjcGQyY3ZJUnp4SGtqY1dLdFEreEZNa0NEeWRmbjA4OE16Q1lNWkRvVVhoYVZPNHVJYmEzbHVKM0VjRUtOJiN4QTtKTEkyd1ZGRldZK3dBeFpRZ1pFUkc1TEd2K1ZwL2wxLzFNRmwvd0FqQmtQRWozdTAva0xXL3dDcFQrVHYrVnAvbDEvMU1GbC95TUdQJiN4QTtpUjcxL2tMVy93Q3BUK1R5bi9uSUx6ajVYMTNRZExnMGZVNEw2YUs2YVNSSVc1RlY5TWlwK2s1Um5tQ05uclBaTHM3UGd6VE9TQmlEJiN4QTtIcjcyS2ZrTHIramFKNTBudTlYdkk3SzJleGxpV2FZOFZMbVNKZ3Rma3B5dkJJQTd1MzlxdEpsejZVUnh4TXBjWU5EM0Y5QS84clQvJiN4QTtBQzYvNm1DeS93Q1Jnekw4U1BlK2VmeUZyZjhBVXAvSjMvSzAvd0F1ditwZ3N2OEFrWU1mRWozci9JV3Qvd0JTbjhuZjhyVC9BQzYvJiN4QTs2bUN5L3dDUmd4OFNQZXY4aGEzL0FGS2Z5ZC95dFA4QUxyL3FZTEwvQUpHREh4STk2L3lGcmY4QVVwL0pNOUQ4MmVXOWVlVk5IMUdHJiN4QTsvYUFBekNGdVhBTlVMeThLME5NSWtEeWNYVmFEUGdBT1dCaGZLMDJ5VGh1eFY1LytkZm5mL0RIaytXTzNrS2FycXZLMXN1Sm95S1IrJiN4QTs5bEc0STRJYUFqb3hHVlpwOEllaDltdXpQeldwQmtQM2VQMUg5QStKK3dGOG01Z3ZycnNWZGlyc1ZlNi84NHVmMy9tVC9Vcy8xelprJiN4QTs2YnE4RjdjOHNYK2Yvdlh2dVpUNTg3Rlh4bitadi9rd3ZNWC9BREh6L3dERXptdnlmVVgydnNUL0FCUEYvVWo5ekdjZzdOa0hsdno5JiN4QTs1djhBTGNpSFNOVG1naVUxK3FzM3FRSHhyRS9KTi9HbGNsR1pISjErdDdLMDJwSDd5QUo3K1IrWTNlLy9BSlovbm5wbm1hYUxTdFpqJiN4QTtUVHRia1BHRXFUOVh1R1BRSVdKS09leXNUWHNhN1psWTh3T3g1dm5uYlhzdmswb09URWVQRU9mODZQdjd4NS9aMWVwNWU4bzdGWG0zJiN4QTs1NCtRWS9NbmxoOVN0WTY2eHBDTk5DVkh4U1FqNHBZdHV1dzVMNzdEN1J5bk5DeGIwM3N4MnNkTm40Skg5M2syUGtlaC9RZkwzUGxiJiN4QTtNSjlZZGlyc1ZmV1g1RGYrU3Uwbi9YdWYrb21UTTdEOUlmSS9hci9INS81dis1RDBETFhuVXA4My93REtKNjMvQU13RjEveVpiSXo1JiN4QTtGek96L3dER01mOEFYajk0ZkVlYTU5eWRpcnNWZGlyc1ZkaXJzVmQxMkdLdnJyOG52SkE4cWVUNElyaVBqcXQvUzYxQ28rSldZZkJGJiN4QTsvd0E4MTJJL201ZU9aMktIQ0h4NzJpN1QvTjZra0g5M0QweC9TZmo5MU00eTEwVGlRQVNUUURjazRxK1FQelo4N0h6YjV2dWJ1RnkyJiN4QTttV24ramFhdmIwa084bFArTEdxM2pTZzdaZ1paOFJmWk93T3pQeW1tRVNQWExlWHY3dmh5WVpsYnVuWXE3RlhZcTkxLzV4Yy92L01uJiN4QTsrcFovcm16SjAzVjRMMjU1WXY4QVAvM3IzM01wOCtkaXI0ei9BRE4vOG1GNWkvNWo1LzhBaVp6WDVQcUw3WDJKL2llTCtwSDdtTTVCJiN4QTsyYnNWY0NWSVpUUWpjRWRRY1ZJZlYzNUtmbURKNXM4dHRCZlB6MW5TK01WMjU2eXhzRDZVeDkyNGtON2l2Zk03RFBpSG0rUyswdlpJJiN4QTswbWU0ZjNlVGNlUjZqOVg3SG9tV3ZOdXhWOGRmbXI1WFh5MzU2MUxUNGs0V2NqL1diSUFVVVF6L0FCaFY5a2FxZlJtdnl4cVQ3UDJEJiN4QTtydnpPa2hNL1VOajd4K3ZuOFdKWkIyN3NWZldYNURmK1N1MG4vWHVmK29tVE03RDlJZkkvYXIvSDUvNXYrNUQwRExYblVwODMvd0RLJiN4QTtKNjMvQU13RjEveVpiSXo1RnpPei93REdNZjhBWGo5NGZFZWE1OXlkaXJzVmRpcnNWZGlyc1Zla2ZrVjVJL3hGNXVTK3VveTJtYVB4JiN4QTt1WnFqNFhtcis1ai9BT0NISSt5MDc1YmhoWmVhOXFlMC93QXRwdUNKOWVUWWU3cWYwZkY5VlpuUGt6c1ZlWS9uMzUzL0FFQjVVT2wyJiN4QTtzbkhVOWFEUXJUN1NXd0g3NSsvMmdlQStaSTZaVG5uUXJ2ZXA5bE96UHpHbzhTUTlHUGYvQUR1Zy9UOFBOOHQ1aFBxcnNWZGlyc1ZkJiN4QTtpcjNYL25GeisvOEFNbitwWi9ybXpKMDNWNEwyNTVZdjgvOEEzcjMzTXA4K2RpcjR6L00zL3dBbUY1aS81ajUvK0puTmZrK292dGZZJiN4QTtuK0o0djZrZnVZemtIWnV4VjJLdlF2eUkxNTlLL01XeGlMQVcrcHE5bE1EL0FKWTV4MDkvVVJSOU9XNFpWSjUzMnAwb3k2S1I2d3FRJiN4QTsvVDloTDZ3ek9mSTNZcThFL3dDY245SVVTNkhyQ0o4VExOWnp2N0tSSkVQK0drekYxSTVGOUE5aU5SdGt4SHlrUHVQNkhoR1l6M3pzJiN4QTtWZldYNURmK1N1MG4vWHVmK29tVE03RDlJZkkvYXIvSDUvNXYrNUQwRExYblVwODMvd0RLSjYzL0FNd0YxL3laYkl6NUZ6T3ovd0RHJiN4QTtNZjhBWGo5NGZFZWE1OXlkaXJzVmRpcnNWZGlxNk9PU1dSWW9sTHlPUXFJb0pabUpvQUFPcE9LSlNBRm5rK3hmeXg4bVIrVXZLTnBwJiN4QTtyQWZYcEI5WTFGeHZXNGtBNUN2Z2dBUWZLdWJESERoRlBqSGJmYVIxZXBsUCtFYlIvcWo5Zk5sZVRkU3NtbWhnaGtubWRZb1lsTHl5JiN4QTtPUXFxcWlyTXhPd0FHTEtNVElnRGNsOGIvbVI1eGw4MitiYnpWU1Q5VUI5RFQ0enR4dDR5ZUd4NkZxbDI5eWMxK1NmRWJmYU94dXpoJiN4QTtwTlBISC9GemwvV1BQOVh3WXhrSGFPeFYyS3V4VjJLdmRmOEFuRnorL3dETW4rcFovcm16SjAzVjRMMjU1WXY4L3dEM3IzM01wOCtkJiN4QTtpcjR6L00zL0FNbUY1aS81ajUvK0puTmZrK292dGZZbitKNHY2a2Z1WXprSFp1eFYyS3BwNVV1eForYU5IdXlRb3Q3NjJsTEhvT0V5JiN4QTt0VS9kaGlkdzR1dng4ZW55Ujc0U0gyRjl2WnNud3QyS3ZLUCtjbElWZnlGYXlFME1Xb3dzUGVzVXEwL0hLTlI5TDEzc1pLdFdSMzR6JiN4QTs5OFh6Sm1HK29PeFY5WmZrTi81SzdTZjllNS82aVpNenNQMGg4ajlxdjhmbi9tLzdrUFFNdGVkU256Zi9BTW9ucmY4QXpBWFgvSmxzJiN4QTtqUGtYTTdQL0FNWXgvd0JlUDNoOFI1cm4zSjJLdXhWMkt1eFYyS3ZWL3dEbkh6eVIrbWZNcmE5ZHgxMC9SaUdpcVBoZTdiZU1mODh4JiN4QTs4WjhEeDhjdndRczMzUEplMTNhZmc0UEJpZlhrK3lQWDU4dm0rbTh6SHk1Mkt2SlArY2gvTy82Sjh2UitYclNTbDlyQVAxZ2cvRWxvJiN4QTtwK0xvZjkydDhQdUEyVVo1MEtldzlrT3pQRnpITkllbkh5ODVmczUrK256Um1HK25PeFYyS3V4VjJLdXhWN3IvQU00dWYzL21UL1VzJiN4QTsvd0JjMlpPbTZ2QmUzUExGL24vNzE3N21VK2ZPeFY4Wi9tYi9BT1RDOHhmOHg4Ly9BQk01cjhuMUY5cjdFL3hQRi9Vajl6R2NnN04yJiN4QTtLdXhWR2FOYnZjYXhZMjZFQjVyaUtOU2VsV2NBZFBuaEhOcDFNK0hIS1I2UlAzUHViTmsrRHV4VjVoL3prVmNHTDh1bVFBSDE3eUNNJiN4QTtrOXFjbjIvNERLYy8wdlUreDhMMXQ5MEpmb0g2WHk1bUUrcXV4VjlaZmtOLzVLN1NmOWU1L3dDb21UTTdEOUlmSS9hci9INS81djhBJiN4QTt1UTlBeTE1MUtmTi8vS0o2My96QVhYL0psc2pQa1hNN1AveGpIL1hqOTRmRWVhNTl5ZGlyc1ZkaXJzVlZiUzB1Ynk2aHRMV016WE53JiN4QTs2eFF4THV6TzU0cW8rWk9JREhKa2pDSmxJMUVDeSt6ZklmbE8yOHFlVnJMUm9hTkpFdk83bUgrN0ozM2tmNVYyV3Y3SUF6WVFqd2luJiN4QTt4VHRYWHkxZW9sbFBJOGgzRHArTzlrR1RkY28zdDdhMk5uUGUzVWdpdGJhTnBwNVc2S2thbG1ZL0lEQVRUUEZqbGtrSXhGeWthSHZMJiN4QTs0dzg3K2FycnpUNW52dGFuQlFYRDB0NFNhK25Dbnd4cDlDamZ4TlRtdm5MaU52dG5abWdqcGNFY1E2Y3ozbnFmeDBTTEl1ZTdGWFlxJiN4QTs3RlhZcTdGWHV2OEF6aTUvZitaUDlTei9BRnpaazZicThGN2M4c1grZi92WHZ1WlQ1ODdGWHhuK1p2OEE1TUx6Ri96SHovOEFFem12JiN4QTt5ZlVYMnZzVC9FOFg5U1AzTVp5RHMzWXE3RldWZmxYcGI2bitZbWdXeWZzWGFYTGY2dHQrL2I3eEhUSjR4Y2c2bnQzT01XaXl5UDhBJiN4QTtOSS8wM3AvUyt5TTJENHU3RlhpLy9PVDJwSkg1ZTBiVGYyN203ZTVIeXQ0aWgvNmlCbVBxRHNBOXQ3RVlTYzJTZjgyTmY2WTMvdlh6JiN4QTtybUkra094VjlaZmtOLzVLN1NmOWU1LzZpWk16c1AwaDhqOXF2OGZuL20vN2tQUU10ZWRTbnpmL0FNb25yZjhBekFYWC9KbHNqUGtYJiN4QTtNN1AvQU1ZeC93QmVQM2g4UjVybjNKMkt1eFYyS3V4VjdOL3pqbDVKK3ZhdlA1cHUwcmJhYVREWWdqWnJsMStKditlYU45N0R3ekkwJiN4QTs4TE52RmUyUGFmaDR4cDQvVlBlWDlYOXArN3pmUm1aYjVzN0ZYaXYvQURrZjUyRnBwa0hsUzBlbHhmY2JpL0kvWnQwYjkybit6a1d2JiN4QTt5WDN6RzFFOXFlMzlqZXpPUElkUkxsRGFQdjZuNEQ3L0FDZk8rWXI2TzdGWFlxN0ZYWXE3RlhZcTkxLzV4Yy92L01uK3BaL3JtekowJiN4QTszVjRMMjU1WXY4Ly9BSHIzM01wOCtkaXI0ei9NMy95WVhtTC9BSmo1L3dEaVp6WDVQcUw3WDJKL2llTCtwSDdtTTVCMmJzVmRpcjNyJiN4QTsvbkd2eWRJcHZQTmwwaENPcHM5T3FQdENvTTBncjdxRUJIK1VNeWRQRHE4QjdaOW9qMDZlUDlhWDZCK241UGVNeW5nSFlxK1hQK2NoJiN4QTtmTVExVHoyYkNKK1Z2cEVLMjlBYXI2ei9BTHlVai9nbFUvNnVZV2VWeWZWZlpIUitGcE9NODhodjRjaCtrL0Y1aGxMMUxzVmZXWDVEJiN4QTtmK1N1MG4vWHVmOEFxSmt6T3cvU0h5UDJxL3grZitiL0FMa1BRTXRlZFNuemYveWlldC84d0YxL3laYkl6NUZ6T3ovOFl4LzE0L2VIJiN4QTt4SG11ZmNuWXE3RlhZcWl0SzB5ODFYVTdYVGJKUFV1N3lWSVlFN0ZuTkJVOWg0bkVDelRWbnp4eFFsT1cwWWl5KzB2S2ZseXo4dCtYJiN4QTtiSFJiVGVLempDTkpTaGVRL0ZKSVJVL2JjbHMyTVkwS2ZFdGZySmFuTkxMTG5JL0lkQjhBbTJTY05CNnhxMWxvK2xYZXFYeituYVdjJiN4QTtUVFROMzRvSzBBN2s5QU81d0UwTGJ0UHA1WnNrY2NQcWthRDR0ODBlWWIzekZyOTlyTjRmMzE1S1g0VnFFVG9rWTlrUUJSbXVsS3piJiN4QTs3ZG9kSkhUWVk0bzhvaiswL0U3cFhnY3AyS3V4VjJLdXhWMkt1eFY3ci96aTUvZitaUDhBVXMvMXpaazZicThGN2M4c1grZi9BTDE3JiN4QTs3bVUrZk94VjhaL21iLzVNTHpGL3pIei9BUEV6bXZ5ZlVYMnZzVC9FOFg5U1AzTVp5RHMzWXE5Qi9MUDhvZGE4M1hVVjNkSTlqNWZVJiN4QTsxbHZHRkdtQU82UUEvYUo2Yy9zajNPMlc0OFJsN25uZTIvYUhGbzRtTWZWbTd1N3psK3JtZnRmVkdtNmJZNlpZVytuMkVLMjluYW9JJiN4QTtvSVY2S3FpZzY3bjNKNjVtZ1UrVVpzMDhzek9adVVqWktKd3RTUmVkL05kbjVXOHMzdXMzSlV0QWhXMmlZLzNzN2JSeGp2dTNXblFWJiN4QTtQYkl6bHdpM1A3TTBFdFZuamlqMTUrUTZuOGRYeGhlWGR6ZTNrOTVjdVpibTVrZWFlUTlXZVJpek1mbVRtdUp0OXN4NDR3aUl4RlJpJiN4QTtLSHVDaml6ZGlyNnkvSWIvQU1sZHBQOEFyM1AvQUZFeVpuWWZwRDVIN1ZmNC9QOEF6ZjhBY2g2QmxyenFVK2IvQVBsRTliLzVnTHIvJiN4QTtBSk10a1o4aTVuWi8rTVkvNjhmdkQ0anpYUHVUc1ZkaXJzVmU2LzhBT04za2puTmNlYnJ4UGhqNVd1bUJoKzBSU2FVZklIZ0Q3dG1UJiN4QTtwNGRYZ3ZiTHRPZ05OSHI2cGZvSDZmazk5ektmUG5ZcThILzV5Ujg3MFczOG9XVXU1NDNPcThUMjZ3UkgvazRSL3E1aTZpZlI3LzJOJiN4QTs3TTU2bVE4by93QytQNlBtOEZ6R2UvZGlyc1ZkaXJzVmRpcnNWZGlyM1gvbkZ6Ky84eWY2bG4rdWJNblRkWGd2Ym5saS93QS8vZXZmJiN4QTtjeW56NTJLdkQvTlgvT1BHcDYzNWsxTFY0OVpoaFMvdUpKMWlhRjJLaVJxMEpEYjVqU3dFbTdlNjBQdGZqd1lJWXpqSjRJZ2MrNURXJiN4QTtYL09MdnhLMTc1aHF2N2NjTnR1ZCt6dEp0L3dPQWFiemJjbnR4L014Zk9YNksvU3pqeTMrUmY1ZmFJNnpOWnRxbHl1NGx2MkVxai9uJiN4QTtrQWtSK2xUbHNjTVE2TFdlMUdzeml1TGdqL1IyKzNuOXIwQlZWVkNxQXFxS0tvMkFBN0RMWG5pYmJ4UXNubmhnaGtubmtXS0dKUzhzJiN4QTtya0txcW9xek14MkFBeFpSaVpFQUN5WHlsK2NmNWx2NXcxc1cxaTdEUWRQWXJhS2R2Vms2Tk93OStpVjZMNEVuTUhMazRqNVByWHM3JiN4QTsyS05IaTRwLzNzK2ZrUDV2Ni9QM0I1N2xUMFRzVmRpcjZ5L0liL3lWMmsvNjl6LzFFeVpuWWZwRDVIN1ZmNC9QL04vM0llZ1phODZsJiN4QTtQbS8vQUpSUFcvOEFtQXV2K1RMWkdmSXVaMmYvQUl4ai9yeCs4UGlQTmMrNU94VjJLcGo1YzBLOTEvWGJMUnJJVnViMlVSS1R1RkhWJiN4QTtuYW43S0tDeDloaGpHelRqYXpWUjArS1dXZjB4Ri9zK1BKOXA2Rm90am9taldlazJLOExXeWlXS01iVlBFYnMxUDJtTldZK09iR0lvJiN4QTtVK0phclV6ejVaWkovVkkyanNManVOYUduWHRYRlhoR3QvOEFPTy9tVFd0WHU5VnZ2TUZ1OTNleXROS2ZRa29DeCt5dFgyVlJzQjJHJiN4QTtZcHdFbTdlKzAzdGZndzQ0NDRZcGNNUlhNZnFRWC9RcityZjlYNjMvQU9SRC93RE5XRDhzZTl2L0FOSEdQL1VwZk1mcWQvMEsvcTMvJiN4QTtBRmZyZi9rUS93RHpWaitXUGV2K2pqSC9BS2xMNWo5VHYraFg5Vy82djF2L0FNaUgvd0Nhc2Z5eDcxLzBjWS85U2w4eCtwMy9BRUsvJiN4QTtxMy9WK3QvK1JELzgxWS9sajNyL0FLT01mK3BTK1kvVThSekhlNWRpcnNWZGlyM1gvbkZ6Ky84QU1uK3BaL3JtekowM1Y0TDI1NVl2JiN4QTs4LzhBM3IzM01wOCtkaXJzVmRpcnNWZGlxQjF2WGRIMFBUNU5RMWE3anM3T1A3VXNocFUwcnhVRDRtWTlsVVZPQXlBNXVScHRMa3p6JiN4QTtFTWNUS1JmTkg1cS9uTmZlYkMrbGFXSHMvTDZrY2xZMGx1U3BxR2xwMFFkaytrOXFZZVhMeGJEaytuZGcremtOSis4eWVyTjlrZmQ1JiN4QTsrZnk4K1paUzlRN0ZYWXE3RlgxbCtRMy9BSks3U2Y4QVh1ZitvbVRNN0Q5SWZJL2FyL0g1L3dDYi91UTlBeTE1MUtmTi93RHlpZXQvJiN4QTs4d0YxL3dBbVd5TStSY3pzL3dEeGpIL1hqOTRmRWVhNTl5ZGlyc1ZmUWY4QXpqZjVJOUN5dVBOdDVHUFV1dVZ0cGxlb2lWcVN5RC9XJiN4QTtkZUkrUjdITXJUdzZ2bmZ0bDJueFNHbmlkbzd5OS9RZkFiL0VkejIvTWw0VjJLdXhWMkt1eFYyS3V4VjJLdmczTlkrL094VjJLdXhWJiN4QTs3Ti96amhyK2hhUlByNTFYVWJYVHhNdHI2SnVwbzRlZkV5OHVQcUZhMDVDdE15TlBJQzdlSzlzdEpsekRGNGNKVHJpdmhCUDgzdWUzJiN4QTtmNC84aWY4QVV5YVgvd0JKdHY4QTgxNWs4Y2U5NGIrU2RYL3FXVC9TUy9VNy9IL2tUL3FaTkwvNlRiZi9BSnJ4NDQ5Ni93QWs2djhBJiN4QTsxTEovcEpmcWQvai9BTWlmOVRKcGYvU2JiLzhBTmVQSEh2WCtTZFgvQUtsay93QkpMOVMxL3dBdy9JU0RmekhwaC8xYnVCdjFNY0hpJiN4QTtSNzBqc2pWbi9KWlA5TEw5U1I2bitlUDVaMkFjZnBiNjFLZ3FJcmFLV1F0N0IrSWovd0NHeUp6UkhWenNIc3hyc244SENQTWdmWnorJiN4QTt4NTk1ay81eWJsZFhpOHQ2VjZWZnMzZCtRV0ZmK0tZelN2aCs4UHl5cVdvN25vdEY3RWdiNTUzNVIvV2YxUEh2TVBtanpCNWl2ZnJtJiN4QTt0WDBsN1AwVG1RRVFlQ0l0RVFmNm9HWThwRTgzczlKb2NPbWp3NG9pSS9ITTh6OFVyd09VN0ZYWXE3RlhZcSttL3dBbGZOL2xQVHZ5JiN4QTs0MHkwMURXckN6dTQydVBVdDdpNWhpa1hsY1NNS283QmhVR3VabUdZRWViNWQ3UzluNmpKclp5aGpuS0o0ZHhFa2ZTUEpuUCtQL0luJiN4QTsvVXlhWC8wbTIvOEF6WGx2SEh2ZEYvSk9yLzFMSi9wSmZxU3Z6VDU1OGt6K1dOWGhoOHdhYkxOTFpYS1J4cGVRTXpNMFRBS29EMUpKJiN4QTt5TXB4bzd1Vm9leTlWSFBqSnhaQUJPUDhFdS8zUGovTUI5a2RpcVkrWHRMZzFYVzdQVDdpN2hzTGU0a0N6M2x3Nnh4eFJqZDJMT1ZYJiN4QTtaUWFDdTUyd3hGbHg5Wm5PTEZLWWlaa0RZQVdTZW5KOWQ2ZDV3L0xuVHJDM3NMUHpCcFVWcmF4ckRCR0wyM29xSU9LajdmZ016eE9JJiN4QTs2aDhkemRuYTNKTXpsaXlHVWpaOUV2MUlqL0gvQUpFLzZtVFMvd0RwTnQvK2E4UEhIdmEvNUoxZitwWlA5Skw5VHY4QUgva1QvcVpOJiN4QTtMLzZUYmY4QTVyeDQ0OTYveVRxLzlTeWY2U1g2bmY0LzhpZjlUSnBmL1NiYi93RE5lUEhIdlgrU2RYL3FXVC9TUy9VNy9IL2tUL3FaJiN4QTtOTC82VGJmL0FKcng0NDk2L3dBazZ2OEExTEovcEpmcWQvai9BTWlmOVRKcGYvU2JiLzhBTmVQSEh2WCtTZFgvQUtsay93QkpMOVR2JiN4QTs4ZjhBa1QvcVpOTC9BT2syMy81cng0NDk2L3lUcS84QVVzbitrbCtwMytQL0FDSi8xTW1sL3dEU2JiLzgxNDhjZTlmNUoxZitwWlA5JiN4QTtKTDlUdjhmK1JQOEFxWk5ML3dDazIzLzVyeDQ0OTYveVRxLzlTeWY2U1g2bnhYbXVmYm5ZcTdGWFlxN0ZYWXE3RlhZcTdGWFlxN0ZYJiN4QTtZcTdGWFlxN0ZYWXE3RlhZcTdGWFlxN0ZYWXE3RlhZcTdGWFlxN0ZYWXE3RlhZcTdGWFlxN0ZYWXE3RlhZcTdGWFlxN0ZYWXE3RlhZJiN4QTtxN0ZYWXE3RlhZcTdGWFlxN0ZYWXE3RlhZcTdGWFlxN0ZYWXE3RlhZcTdGWFlxN0ZYWXE3RlhZcTdGWFlxN0ZYWXE3RlhZcTdGWFlxJiN4QTs3RlhZcTdGWFlxN0ZYWXE3RlhZcTdGWFlxN0ZYWXE3RlhZcTdGWFlxN0ZYWXE3RlhZcTdGWFlxN0ZYWXE3RlhZcTdGWFlxN0ZYWXE3JiN4QTtGWFlxN0ZYWXE3RlhZcTdGWFlxN0ZYWXE3RlhZcTdGWFlxN0ZYWXE3RlhZcTdGWFlxN0ZYWXE3RlhZcTdGWFlxN0ZYWXE3RlhZcTdGJiN4QTtYWXE3RlhZcTdGWFlxN0ZYWXE3RlhZcTdGWFlxN0ZYWXE3RlhZcTdGWFlxN0ZYWXE3RlhZcTdGWFlxN0ZYWXE3RlhZcTdGWFlxN0ZYJiN4QTtZcTdGWFlxN0ZYWXE3RlhZcTdGWFlxN0ZYWXE3RlhZcTdGWFlxN0ZYWXE3RlhZcTdGWFlxN0ZYWXE3RlhZcTdGWFlxN0ZYWXE3RlhZJiN4QTtxN0ZYWXE3RlhZcTdGWFlxN0ZYWXE3RlhZcTdGWFlxN0ZYWXE3RlhZcTdGWFlxN0ZYWXE3RlhZcTdGWFlxN0ZYWXE3RlhZcTdGWFlxJiN4QTs3RlhZcTdGWFlxN0ZYWXE3RlhZcTdGWFlxN0ZYWXE3RlhZcTdGWFlxN0ZYWXE3RlhZcTdGWFlxN0ZYWXE3RlhZcTdGWFlxN0ZYWXE3JiN4QTtGWFlxN0ZYWXE3RlhZcTdGWFlxN0ZYWXE3RlhZcTdGWFlxN0ZYWXE3RlhZcTdGWFlxN0ZYWXE3RlhZcTdGWFlxN0ZYWXE3RlhZcTdGJiN4QTtYWXE3RlhZcTdGWFlxN0ZYWXE3RlhZcTdGWFlxN0ZYWXE3RlhZcTdGWFlxN0ZYWXE3RlhZcTdGWFlxN0ZYWXE3RlhZcTdGWFlxN0ZYJiN4QTtZcTdGWFlxN0ZYWXE3RlhZcTdGWFlxN0ZYWXE3RlhZcTdGWFlxN0ZYWXE3RlhZcTdGWFlxN0ZYWXE3RlhZcTdGWFlxN0ZYWXE3RlhZJiN4QTtxN0ZYWXE3RlhZcTdGWFlxN0ZYWXE3RlhZcTdGWFlxN0ZYWXE3RlhZcTdGWFlxN0ZYWXE3RlhZcTdGWFlxN0ZYWXE3RlhZcTdGWFlxJiN4QTs3RlhZcTdGWFlxN0ZYWXE3RlhZcTdGWFlxN0ZYWXE3RlhZcTdGWFlxN0ZYWXE3RlhZcTdGWFlxN0ZYWXE3RlhZcTdGWFlxN0ZYWXE3JiN4QTtGWFlxN0ZYWXE3RlhZcTdGWFlxN0ZYWXE3RlhZcTdGWFlxN0ZYWXE3RlhZcTdGWFlxN0ZYWXE3RlhZcTdGWFlxN0ZYWXE3RlhZcTdGJiN4QTtYWXE3RlhZcTdGWFlxN0ZYWXE3RlhZcTdGWFlxL3dELzJRPT08L3htcEdJbWc6aW1hZ2U+CiAgICAgICAgICAgICAgIDwvcmRmOmxpPgogICAgICAgICAgICA8L3JkZjpBbHQ+CiAgICAgICAgIDwveG1wOlRodW1ibmFpbHM+CiAgICAgIDwvcmRmOkRlc2NyaXB0aW9uPgogICAgICA8cmRmOkRlc2NyaXB0aW9uIHJkZjphYm91dD0iIgogICAgICAgICAgICB4bWxuczp4bXBNTT0iaHR0cDovL25zLmFkb2JlLmNvbS94YXAvMS4wL21tLyIKICAgICAgICAgICAgeG1sbnM6c3RSZWY9Imh0dHA6Ly9ucy5hZG9iZS5jb20veGFwLzEuMC9zVHlwZS9SZXNvdXJjZVJlZiMiCiAgICAgICAgICAgIHhtbG5zOnN0RXZ0PSJodHRwOi8vbnMuYWRvYmUuY29tL3hhcC8xLjAvc1R5cGUvUmVzb3VyY2VFdmVudCMiPgogICAgICAgICA8eG1wTU06SW5zdGFuY2VJRD54bXAuaWlkOjUyODk4MDE5MTE5NkU0MTE4ODE2QTkxNjkzOEUzODE2PC94bXBNTTpJbnN0YW5jZUlEPgogICAgICAgICA8eG1wTU06RG9jdW1lbnRJRD54bXAuZGlkOjUyODk4MDE5MTE5NkU0MTE4ODE2QTkxNjkzOEUzODE2PC94bXBNTTpEb2N1bWVudElEPgogICAgICAgICA8eG1wTU06T3JpZ2luYWxEb2N1bWVudElEPnV1aWQ6NUQyMDg5MjQ5M0JGREIxMTkxNEE4NTkwRDMxNTA4Qzg8L3htcE1NOk9yaWdpbmFsRG9jdW1lbnRJRD4KICAgICAgICAgPHhtcE1NOlJlbmRpdGlvbkNsYXNzPnByb29mOnBkZjwveG1wTU06UmVuZGl0aW9uQ2xhc3M+CiAgICAgICAgIDx4bXBNTTpEZXJpdmVkRnJvbSByZGY6cGFyc2VUeXBlPSJSZXNvdXJjZSI+CiAgICAgICAgICAgIDxzdFJlZjppbnN0YW5jZUlEPnhtcC5paWQ6OTExNzhhMDAtZDAxZS00M2U5LWFjMmEtOTI4ZTljMTE0MTI0PC9zdFJlZjppbnN0YW5jZUlEPgogICAgICAgICAgICA8c3RSZWY6ZG9jdW1lbnRJRD54bXAuZGlkOjkxMTc4YTAwLWQwMWUtNDNlOS1hYzJhLTkyOGU5YzExNDEyNDwvc3RSZWY6ZG9jdW1lbnRJRD4KICAgICAgICAgICAgPHN0UmVmOm9yaWdpbmFsRG9jdW1lbnRJRD51dWlkOjVEMjA4OTI0OTNCRkRCMTE5MTRBODU5MEQzMTUwOEM4PC9zdFJlZjpvcmlnaW5hbERvY3VtZW50SUQ+CiAgICAgICAgICAgIDxzdFJlZjpyZW5kaXRpb25DbGFzcz5wcm9vZjpwZGY8L3N0UmVmOnJlbmRpdGlvbkNsYXNzPgogICAgICAgICA8L3htcE1NOkRlcml2ZWRGcm9tPgogICAgICAgICA8eG1wTU06SGlzdG9yeT4KICAgICAgICAgICAgPHJkZjpTZXE+CiAgICAgICAgICAgICAgIDxyZGY6bGkgcmRmOnBhcnNlVHlwZT0iUmVzb3VyY2UiPgogICAgICAgICAgICAgICAgICA8c3RFdnQ6YWN0aW9uPnNhdmVkPC9zdEV2dDphY3Rpb24+CiAgICAgICAgICAgICAgICAgIDxzdEV2dDppbnN0YW5jZUlEPnhtcC5paWQ6MDE4NDk5MTAtZTY1YS00MzhkLTk5YzYtZDUzMWY2OGQ2MzliPC9zdEV2dDppbnN0YW5jZUlEPgogICAgICAgICAgICAgICAgICA8c3RFdnQ6d2hlbj4yMDE0LTExLTIxVDA5OjQ4OjU5LTA2OjAwPC9zdEV2dDp3aGVuPgogICAgICAgICAgICAgICAgICA8c3RFdnQ6c29mdHdhcmVBZ2VudD5BZG9iZSBJbGx1c3RyYXRvciBDQyAyMDE0IChNYWNpbnRvc2gpPC9zdEV2dDpzb2Z0d2FyZUFnZW50PgogICAgICAgICAgICAgICAgICA8c3RFdnQ6Y2hhbmdlZD4vPC9zdEV2dDpjaGFuZ2VkPgogICAgICAgICAgICAgICA8L3JkZjpsaT4KICAgICAgICAgICAgICAgPHJkZjpsaSByZGY6cGFyc2VUeXBlPSJSZXNvdXJjZSI+CiAgICAgICAgICAgICAgICAgIDxzdEV2dDphY3Rpb24+Y29udmVydGVkPC9zdEV2dDphY3Rpb24+CiAgICAgICAgICAgICAgICAgIDxzdEV2dDpwYXJhbWV0ZXJzPmZyb20gYXBwbGljYXRpb24vcG9zdHNjcmlwdCB0byBhcHBsaWNhdGlvbi92bmQuYWRvYmUuaWxsdXN0cmF0b3I8L3N0RXZ0OnBhcmFtZXRlcnM+CiAgICAgICAgICAgICAgIDwvcmRmOmxpPgogICAgICAgICAgICAgICA8cmRmOmxpIHJkZjpwYXJzZVR5cGU9IlJlc291cmNlIj4KICAgICAgICAgICAgICAgICAgPHN0RXZ0OmFjdGlvbj5zYXZlZDwvc3RFdnQ6YWN0aW9uPgogICAgICAgICAgICAgICAgICA8c3RFdnQ6aW5zdGFuY2VJRD54bXAuaWlkOjE1MjQ0MDExLTczMDItNDA5Ni05OWVjLWUxNzg1N2YyMDQ0MTwvc3RFdnQ6aW5zdGFuY2VJRD4KICAgICAgICAgICAgICAgICAgPHN0RXZ0OndoZW4+MjAxNC0xMS0yMVQwOTo1Njo1My0wNjowMDwvc3RFdnQ6d2hlbj4KICAgICAgICAgICAgICAgICAgPHN0RXZ0OnNvZnR3YXJlQWdlbnQ+QWRvYmUgSWxsdXN0cmF0b3IgQ0MgMjAxNCAoTWFjaW50b3NoKTwvc3RFdnQ6c29mdHdhcmVBZ2VudD4KICAgICAgICAgICAgICAgICAgPHN0RXZ0OmNoYW5nZWQ+Lzwvc3RFdnQ6Y2hhbmdlZD4KICAgICAgICAgICAgICAgPC9yZGY6bGk+CiAgICAgICAgICAgICAgIDxyZGY6bGkgcmRmOnBhcnNlVHlwZT0iUmVzb3VyY2UiPgogICAgICAgICAgICAgICAgICA8c3RFdnQ6YWN0aW9uPmNvbnZlcnRlZDwvc3RFdnQ6YWN0aW9uPgogICAgICAgICAgICAgICAgICA8c3RFdnQ6cGFyYW1ldGVycz5mcm9tIGFwcGxpY2F0aW9uL3Bvc3RzY3JpcHQgdG8gYXBwbGljYXRpb24vdm5kLmFkb2JlLmlsbHVzdHJhdG9yPC9zdEV2dDpwYXJhbWV0ZXJzPgogICAgICAgICAgICAgICA8L3JkZjpsaT4KICAgICAgICAgICAgICAgPHJkZjpsaSByZGY6cGFyc2VUeXBlPSJSZXNvdXJjZSI+CiAgICAgICAgICAgICAgICAgIDxzdEV2dDphY3Rpb24+c2F2ZWQ8L3N0RXZ0OmFjdGlvbj4KICAgICAgICAgICAgICAgICAgPHN0RXZ0Omluc3RhbmNlSUQ+eG1wLmlpZDpjYmJlYmI5My1hNWE2LTRmZmEtODZlYS1kZDI2ODg4NjhhYjE8L3N0RXZ0Omluc3RhbmNlSUQ+CiAgICAgICAgICAgICAgICAgIDxzdEV2dDp3aGVuPjIwMTQtMTEtMjFUMTA6MDI6NTQtMDY6MDA8L3N0RXZ0OndoZW4+CiAgICAgICAgICAgICAgICAgIDxzdEV2dDpzb2Z0d2FyZUFnZW50PkFkb2JlIElsbHVzdHJhdG9yIENDIDIwMTQgKE1hY2ludG9zaCk8L3N0RXZ0OnNvZnR3YXJlQWdlbnQ+CiAgICAgICAgICAgICAgICAgIDxzdEV2dDpjaGFuZ2VkPi88L3N0RXZ0OmNoYW5nZWQ+CiAgICAgICAgICAgICAgIDwvcmRmOmxpPgogICAgICAgICAgICAgICA8cmRmOmxpIHJkZjpwYXJzZVR5cGU9IlJlc291cmNlIj4KICAgICAgICAgICAgICAgICAgPHN0RXZ0OmFjdGlvbj5zYXZlZDwvc3RFdnQ6YWN0aW9uPgogICAgICAgICAgICAgICAgICA8c3RFdnQ6aW5zdGFuY2VJRD54bXAuaWlkOmIxNmVhNGNhLWNiMDMtNGQxMi04NTIxLTUwYWU2ODVkMDY0NTwvc3RFdnQ6aW5zdGFuY2VJRD4KICAgICAgICAgICAgICAgICAgPHN0RXZ0OndoZW4+MjAxNC0xMS0yMVQxMDowNDo0NC0wNjowMDwvc3RFdnQ6d2hlbj4KICAgICAgICAgICAgICAgICAgPHN0RXZ0OnNvZnR3YXJlQWdlbnQ+QWRvYmUgSWxsdXN0cmF0b3IgQ0MgMjAxNCAoTWFjaW50b3NoKTwvc3RFdnQ6c29mdHdhcmVBZ2VudD4KICAgICAgICAgICAgICAgICAgPHN0RXZ0OmNoYW5nZWQ+Lzwvc3RFdnQ6Y2hhbmdlZD4KICAgICAgICAgICAgICAgPC9yZGY6bGk+CiAgICAgICAgICAgICAgIDxyZGY6bGkgcmRmOnBhcnNlVHlwZT0iUmVzb3VyY2UiPgogICAgICAgICAgICAgICAgICA8c3RFdnQ6YWN0aW9uPmNvbnZlcnRlZDwvc3RFdnQ6YWN0aW9uPgogICAgICAgICAgICAgICAgICA8c3RFdnQ6cGFyYW1ldGVycz5mcm9tIGFwcGxpY2F0aW9uL3Bvc3RzY3JpcHQgdG8gYXBwbGljYXRpb24vdm5kLmFkb2JlLmlsbHVzdHJhdG9yPC9zdEV2dDpwYXJhbWV0ZXJzPgogICAgICAgICAgICAgICA8L3JkZjpsaT4KICAgICAgICAgICAgICAgPHJkZjpsaSByZGY6cGFyc2VUeXBlPSJSZXNvdXJjZSI+CiAgICAgICAgICAgICAgICAgIDxzdEV2dDphY3Rpb24+c2F2ZWQ8L3N0RXZ0OmFjdGlvbj4KICAgICAgICAgICAgICAgICAgPHN0RXZ0Omluc3RhbmNlSUQ+eG1wLmlpZDo5MTE3OGEwMC1kMDFlLTQzZTktYWMyYS05MjhlOWMxMTQxMjQ8L3N0RXZ0Omluc3RhbmNlSUQ+CiAgICAgICAgICAgICAgICAgIDxzdEV2dDp3aGVuPjIwMTQtMTEtMjFUMTA6MTE6MTMtMDY6MDA8L3N0RXZ0OndoZW4+CiAgICAgICAgICAgICAgICAgIDxzdEV2dDpzb2Z0d2FyZUFnZW50PkFkb2JlIElsbHVzdHJhdG9yIENDIDIwMTQgKE1hY2ludG9zaCk8L3N0RXZ0OnNvZnR3YXJlQWdlbnQ+CiAgICAgICAgICAgICAgICAgIDxzdEV2dDpjaGFuZ2VkPi88L3N0RXZ0OmNoYW5nZWQ+CiAgICAgICAgICAgICAgIDwvcmRmOmxpPgogICAgICAgICAgICAgICA8cmRmOmxpIHJkZjpwYXJzZVR5cGU9IlJlc291cmNlIj4KICAgICAgICAgICAgICAgICAgPHN0RXZ0OmFjdGlvbj5jb252ZXJ0ZWQ8L3N0RXZ0OmFjdGlvbj4KICAgICAgICAgICAgICAgICAgPHN0RXZ0OnBhcmFtZXRlcnM+ZnJvbSBhcHBsaWNhdGlvbi9wb3N0c2NyaXB0IHRvIGFwcGxpY2F0aW9uL3ZuZC5hZG9iZS5pbGx1c3RyYXRvcjwvc3RFdnQ6cGFyYW1ldGVycz4KICAgICAgICAgICAgICAgPC9yZGY6bGk+CiAgICAgICAgICAgICAgIDxyZGY6bGkgcmRmOnBhcnNlVHlwZT0iUmVzb3VyY2UiPgogICAgICAgICAgICAgICAgICA8c3RFdnQ6YWN0aW9uPnNhdmVkPC9zdEV2dDphY3Rpb24+CiAgICAgICAgICAgICAgICAgIDxzdEV2dDppbnN0YW5jZUlEPnhtcC5paWQ6NTI4OTgwMTkxMTk2RTQxMTg4MTZBOTE2OTM4RTM4MTY8L3N0RXZ0Omluc3RhbmNlSUQ+CiAgICAgICAgICAgICAgICAgIDxzdEV2dDp3aGVuPjIwMTUtMDEtMDZUMTg6MDM6MjMtMDg6MDA8L3N0RXZ0OndoZW4+CiAgICAgICAgICAgICAgICAgIDxzdEV2dDpzb2Z0d2FyZUFnZW50PkFkb2JlIElsbHVzdHJhdG9yIENTNiAoV2luZG93cyk8L3N0RXZ0OnNvZnR3YXJlQWdlbnQ+CiAgICAgICAgICAgICAgICAgIDxzdEV2dDpjaGFuZ2VkPi88L3N0RXZ0OmNoYW5nZWQ+CiAgICAgICAgICAgICAgIDwvcmRmOmxpPgogICAgICAgICAgICA8L3JkZjpTZXE+CiAgICAgICAgIDwveG1wTU06SGlzdG9yeT4KICAgICAgPC9yZGY6RGVzY3JpcHRpb24+CiAgICAgIDxyZGY6RGVzY3JpcHRpb24gcmRmOmFib3V0PSIiCiAgICAgICAgICAgIHhtbG5zOmlsbHVzdHJhdG9yPSJodHRwOi8vbnMuYWRvYmUuY29tL2lsbHVzdHJhdG9yLzEuMC8iPgogICAgICAgICA8aWxsdXN0cmF0b3I6U3RhcnR1cFByb2ZpbGU+UHJpbnQ8L2lsbHVzdHJhdG9yOlN0YXJ0dXBQcm9maWxlPgogICAgICA8L3JkZjpEZXNjcmlwdGlvbj4KICAgICAgPHJkZjpEZXNjcmlwdGlvbiByZGY6YWJvdXQ9IiIKICAgICAgICAgICAgeG1sbnM6cGRmPSJodHRwOi8vbnMuYWRvYmUuY29tL3BkZi8xLjMvIj4KICAgICAgICAgPHBkZjpQcm9kdWNlcj5BZG9iZSBQREYgbGlicmFyeSAxMC4wMTwvcGRmOlByb2R1Y2VyPgogICAgICA8L3JkZjpEZXNjcmlwdGlvbj4KICAgPC9yZGY6UkRGPgo8L3g6eG1wbWV0YT4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Ao8P3hwYWNrZXQgZW5kPSJ3Ij8+/+4ADkFkb2JlAGTAAAAAAf/bAIQAAQEBAQEBAQEBAQEBAQEBAQEBAQEBAQEBAQEBAQEBAQEBAQEBAQEBAQEBAQICAgICAgICAgICAwMDAwMDAwMDAwEBAQEBAQECAQECAgIBAgIDAwMDAwMDAwMDAwMDAwMDAwMDAwMDAwMDAwMDAwMDAwMDAwMDAwMDAwMDAwMDAwMD/8AAEQgBSQFJAwERAAIRAQMRAf/EANcAAQADAQADAQEBAQAAAAAAAAAJCgsIBAYHAQUCAwEBAAEFAQEBAQAAAAAAAAAAAAcFBggJCgQDAQIQAAEDBAEBAggMAwUGBwAAAAACAwQBBQYHCAkREhMWtndYGTkKIdMU1BVVlXaXtzh4IpbWMUEyIxhRM3W1NhdhgVI0RdVXEQABAwICBAMQDQgJAwUAAAAAAQIDBAURBiESBwgxQVFhcZEicpKy0hNUFTVWGDgJgdHCI5MUdLR1lbV2NzJCUoIklNQWobHBYjNzszQXolNj4YPTJTb/2gAMAwEAAhEDEQA/AISDHc7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23BMCzXaGXWLAddYtfM2zbJ5dYGPYtjVuk3a+Xmalh6SqNbrdEQ5IlPJjx1uVolNexCK1r8FKn0hhlqJEhhar5XLoRExVechQ8yZly/k6x1OZs1VlNb8vUbNeeone2KGJmKN1nvcqNams5ExVeFUThU629Wb1BvQ25Efhfk/zEqPgO8d7TdYpCPndbsHl7lb6wp+3HqzeoN6G3Ij8L8n+YjwHeO9pusUed1uweXuVvrCn7cerN6g3obciPwvyf5iPAd472m6xR53W7B5e5W+sKftx6s3qDehtyI/C/J/mI8B3jvabrFHndbsHl7lb6wp+3HqzeoN6G3Ij8L8n+YjwHeO9pusUed1uweXuVvrCn7c9Mv/Azm/i9JS7/AMPuTttjQkqXJnu6K2a5a20IZrIccpdmMZdtjjbTNKqWpLqkpomvbWnZXs+b7RdY8demnRE/8bsOjhgV+2bym7veFY2257yfLLJoaxLxb0kVVXVRO5rUJIiquhEVqKuKYcKHL92tF1sNxl2e+Wy4Wa7QHfATrXdoUm3XGE9RKVVZlwpjTMmM7RKqV7q0pr2VoeBzXMcrXoqOTiXQpMNFXUVypWV1umiqKGVuLJI3tex6crXtVWuTmoqofzz+T1AAAAAAHumu9cZ7tvMrJrvWGIZDnudZI5LZsGJYra5V5v8Ad3YFvl3aai322E27Jk1iWyA/Ic7qa9xlpaq9lE1qfWGCaplSGBrnyu4ERMVXBMeDnaS3805ry1kewVGac4V1LbMuUiNWapqZGxQxI97Y2K+R6o1utI9jG4rpc5qJpVDq/wBWb1BvQ25Efhfk/wAxKh4DvHe03WKQr53W7B5e5W+sKftx6s3qDehtyI/C/J/mI8B3jvabrFHndbsHl7lb6wp+3HqzeoN6G3Ij8L8n+YjwHeO9pusUed1uweXuVvrCn7cerN6g3obciPwvyf5iPAd472m6xR53W7B5e5W+sKftx6s3qDehtyI/C/J/mI8B3jvabrFHndbsHl7lb6wp+3HqzeoN6G3Ij8L8n+YjwHeO9pusUed1uweXuVvrCn7cerN6g3obciPwvyf5iPAd472m6xR53W7B5e5W+sKftx6s3qDehtyI/C/J/mI8B3jvabrFHndbsHl7lb6wp+3HqzeoN6G3Ij8L8n+YjwHeO9pusUed1uweXuVvrCn7cerN6g3obciPwvyf5iPAd472m6xR53W7B5e5W+sKftziOVFkQpMiFLZcjS4j70WVHeRVDzEiO4pp5l1CuxSHGnEVSqlfhpWhS1RUXBeEyGhmiqIWVEDkfC9qOa5FxRWuTFFReNFRcUU+96d4n8l+Qlpu9+0dorZ+17LYLi3aL1dcExC75FAtd0ejImN2+bJt8Z5piWuI4lyjaq97uKpXs7K0PXTW+urGq+kikkai4KrUVcF9gjTPm2vZHsvroLbtFzHZ7LcKmJZYo6yqigfJGjlYr2Ne5FVqORW4poxRU4j7D6s3qDehtyI/C/J/mJ6fAd472m6xSxPO63YPL3K31hT9uPVm9Qb0NuRH4X5P8xHgO8d7TdYo87rdg8vcrfWFP249Wb1BvQ25Efhfk/zEeA7x3tN1ijzut2Dy9yt9YU/bj1ZvUG9DbkR+F+T/ADEeA7x3tN1ijzut2Dy9yt9YU/bj1ZvUG9DbkR+F+T/MR4DvHe03WKPO63YPL3K31hT9uPVm9Qb0NuRH4X5P8xHgO8d7TdYo87rdg8vcrfWFP249Wb1BvQ25Efhfk/zEeA7x3tN1ijzut2Dy9yt9YU/bj1ZvUG9DbkR+F+T/ADEeA7x3tN1ijzut2Dy9yt9YU/bj1ZvUG9DbkR+F+T/MR4DvHe03WKPO63YPL3K31hT9uPVm9Qb0NuRH4X5P8xHgO8d7TdYo87rdg8vcrfWFP249Wb1BvQ25Efhfk/zEeA7x3tN1ijzut2Dy9yt9YU/bnDhSjIoAAAAAAkn6P3tK+JHnFneR2Tlcy348pur9ypiXv1+iTnf6KZ86pzSIJsOT8AAAAAAAHoewNWax2zZl45tPXOCbKx9ylaOWPP8AEcfzGzroqtK171tyG33GHXtqmlf8H9tKHxmp4KhupUMY9nI5EcnQXEuTLGc835Jr0uuTLrcrRdE4JqKpmpZU/wDcgex39JD/AMkOgLwK3ezcrlgGN5FxyzOUmQ+xd9W3V2RiTlwcb7kdVz13ky7rYW7VHV2VrFsy7HVfZ/vU9ta1tytyhaKpFdC10Eq8bF0ey1cUw5jdUzq2Ues03ldnkkVJmarpc12BmqixXGNG1KMRem7nXU6RzLI7g7pVJV4foLoKyXNTolcxuILF5zC1WNnf2m7U3Imv7F1dAmSLvYrXHotxc3ONdOLlZLjjbEZlb8mTDVdrTDYT3npyK17tLFumVrlbUWVqd2pk/OZwon95vCnNVMUTjU287v3rCdg+3OSnsVbUuyzn2ZWsShuD2NimkdgiMpK5NWnnVXKjI45UpqmV64R0zkTEh5LaM7QAACVXoke1E4q/8X2d+SWyy4MrePqfnv8A9Nxhh6wv0Os6f5Fv+1qA0WiaDlaAAAAAAAAAAAAABk+5/wD9eZt97sk/5zNMe5v8V3VL/WdrGWf/AM3b/kMH+kwuN+7F/pr5H+fG0+QVlJLyJ/sZ/wDNTsUNDnrffxbyp93JPnspZnL5NRQAAAAAAAAAAAAAABkoGO526AAAAAAEk/R+9pXxI84s7yOycrmW/HlN1fuVMS9+v0Sc7/RTPnVOaRBNhyfgAAAAAAAAAAAECHUs6HGoOV0W/wC2eOsTHdK8jXnpd3uTEeOq26y2xNfpV2U3ldqtzLjWLZVNk0q9S9wI9flL7jtZ8eSt5MqPaN8ypTXBFqKJGxVvCvE1/PROBf7ycPGi44pst3SfWKZ62KzU2Sdqj6rMGylrWxRuc7ulwtrE0NWmkeqLUUzG9L8Umf72xrEppYWxrDLR/wBqaq2LpDYOU6q2ziF4wTYWF3NdpyXF74whmdbpaW232VocZcehz7fPiPNyIkyM69EmxXW32HHGXELVFdRTzUszqeoarJmrgqLxf+nGipoVNKaDogyZnTKu0PK9HnTJNdBcsr3CFJYKiFVVj24qioqKiOY9jkcyWKRrZYpGujkYyRrmp8/PiXOSq9Ej2onFX/i+zvyS2WXBlbx9T89/+m4ww9YX6HWdP8i3/a1AaLRNBytAAAAAAAAAAAAAAyfc/wD+vM2+92Sf85mmPc3+K7ql/rO1jLP/AObt/wAhg/0mFxv3Yv8ATXyP8+Np8grKSXkT/Yz/AOanYoaHPW+/i3lT7uSfPZSzOXyaigAAAAAAAAAAAAAfCf8AVDxt/wD3rUH4iYp/9oeT4/Rf96Prk9skj/hzaz5M339xqf8A4zLGICOywAAAAAAkn6P3tK+JHnFneR2Tlcy348pur9ypiXv1+iTnf6KZ86pzSIJsOT8AAA4B2p1SeA+ktg5RqraXI3G8Q2Bhc9FsyfG5mNZ/Mk2me5EjTkR3pNqxKfb3lKiS219rTziexXZ29vbSlHqL/aKWZ1PUTtbM1cFTB2joJgZNZM3N95faFlejzpk3KlXXZYuESyU87aiia2RiOcxXI2SpY9Oma5Omai6ODA8XE+q705c07fofl/puH2Pux6+Nl9k4F/mMsIkLVTx5g452sVbcpRDtP8txztQlVV0qmn5HmCyy/k1MSc9dXssD7Xvcr3q8v/7/ACLfpOlR37NC2s0KqtT/AGb59OKaW/lImDlRGqinX2utz6e3BCduWpdr612jbmK9j8/XWdYvm0JmtUoXSjsrGrpc2G61S6mvwqp8Cqf7aFShqqapTWp5GSN/uuR39SqQZmrIOe8i1DaTO9lu1mqncDK6jqKR68KaG1EcarwLwJxLyH0o+5aQAAAAImOqn0vsD5/6wfvePxbXi3JrArLJpq/P10RDYyCMyp6bTWueyG2luTsSusp1ysOQqin7JOerIY7WXZsaXbuYLDDeINdmDa5idK7l/uu5i8S/mrpTRii5tbmO+HmXdkzg23XN81ZshuVQ3whRJi5YHLgz4/RtVURlTG1G91YmDKuFqRSYSMp5oM9vMcPyjX2WZJgubWK44xmGH3u543k+O3eOqLc7LfbNMdgXO2To6vhbkw5bC0Kp21pWtO2la07KkOyxSQyOilRWytVUVF4UVOFDqEsN9s+aLJSZjy9UxVlirqeOennidrRywytR8cjHJwtc1UVOfpwU7l6VO4dbaB5+8etubeymLhWusPueePZJk82HdJ8W1NXfVedY/blvRLNBuVydpJvF2js08Eyvu1copXYmilUquX6mCjvENTUu1YGq7FdOjFjkTgxXhVDHPfQyJm3aZuy5oyPkaifcM1V8VGkFOx0bHSLFcaOeREdK+ONNWKN7+memKNwTFVRFu0eud6ZHpYYj/KOz/wChiUf5nsXfDeg/tTnu8wTe98ia795t/wDGD1zvTI9LDEf5R2f/AEMP5nsXfDeg/tR5gm975E137zb/AOMHrnemR6WGI/yjs/8AoYfzPYu+G9B/ajzBN73yJrv3m3/xh3xqXbWu9667xjbGp8ni5lrzMosqbjOTQotxhRbrFhXGZaJTzMW7w7fcWaM3G3vNVo6yitaorWlK0rStavT1ENXC2op3a0LuBdOnThx4LwoY0Z3yRmnZxmmsyTnajfQZpoHtZUU73RvdG58bJWoronvYuLHtd0rlTBcF04ofRj7lqgA+B8h+UOheKOJWjO+QmxbbrTE79kbGJWi83O23+5sTcik2y53hi2IYx203iWh1y22aU7Ra20t0o1WlVd6qaV8dbX0lvjSasejI1dgiqirpwVcNCLxIpJey3Y7tK21XyfLey+1S3e901ItTLFHJDGrIGyRxLIqzyxNVEkljbgjldi5FwwRVTj31zvTI9LDEf5R2f/QxTf5nsXfDeg/tSdvME3vfImu/ebf/ABg9c70yPSwxH+Udn/0MP5nsXfDeg/tR5gm975E137zb/wCMHrnemR6WGI/yjs/+hh/M9i74b0H9qPME3vfImu/ebf8AxhnY5lNi3LL8quMF6kiFPyS+TYj6aKSl+LKucp+O8lK0pWmjjTlK0pWlK07fhoQxIqOkc5OBXL/WdTthp5qSx0VLUN1aiKkhY5NGhzY2o5NGKaFRU0aCzb0FOd/EvibozeGKchtzWXWeQZRti25DYbbdLHl90cuNmaxC2W1yc09juPXiM2hE2OtuqXFoc7advd7K0rW+so3a3W6kljrZUje6RFRFRVxTBE4kU1Desq3bdt22zaNl29bLbBUXe10dkfBNJHNSxpHKtVJIjFSeeJyqrHIuKIqaeHHFCeH1zvTI9LDEf5R2f/Qxdv8AM9i74b0H9qa2/ME3vfImu/ebf/GD1zvTI9LDEf5R2f8A0MP5nsXfDeg/tR5gm975E137zb/4weud6ZHpYYj/ACjs/wDoYfzPYu+G9B/ajzBN73yJrv3m3/xg9c70yPSwxH+Udn/0MP5nsXfDeg/tR5gm975E137zb/4weud6ZHpYYj/KOz/6GH8z2LvhvQf2o8wTe98ia795t/8AGH1PS/Uv4OciNi2PUult+2TPth5I3dHrNjVqxbYMeRKYstqmXq6PrmXTEYFshsQ7ZAdcUt99tFe7RNK1WpKa+ilvlqrZ0p6WZHzOxwREdxJivCmHAWbn/dH3itlmVanO+0DLNRbMrUixpLUSVFE5rVlkbFGiNjqXyOV0j2tRGMcunFURqKqd1lWMcAAACJHrOc208NOH2Roxe61g7l3lS56t1ZSJKpHullpcLcrx12BFq3JjzGaYVj8rsjSWe/WPep9u76atrVWlu5nungy2u7muFTLixnKmjpnfqpwL+krTN7cF3el297daR14h7pkHLvc7jcdZutHLqSfslE7FrmL8bnb75G7DXpYarVXWahnfEMnUsAAAAAAACSfo/e0r4kecWd5HZOVzLfjym6v3KmJe/X6JOd/opnzqnNIgmw5PwAADN36wPtK+W/nFg+R2MEJ5k8eVPV+5Q6wNxT0SckfRT/nVQRsFDMtDz7VdrrYrjDvFkudws13tz6JVvulqmSbdcYEluva3JhzojjMmK+3X/CtCkqp/dU/prnMcjmKqOTjTQp5a2iorlSSUFxhinoZWq18cjGvje1eFrmORWuReNFRUJdeK3XD54ca51rgZBsWRyG13FeSmdhe7JMrJruuI4+2uT9D7McWrP7bPRGSpuJ8qmXG3Re2lfkTlE0SXFb81XahVEe/u0P6L9K+w78pOZiqonIYO7Z/V27tu1qmmqbZam5WzS9vSVdpa2niRyIqN7rQInxKRiuwdJ3OKCeTD/cNVcS4RwG6o3G3n/Y1RMCub2DbgtFsRccs0nmEuIjK7ewjutTLvi85rwMLOsUjyq9ys6GlD8dK2qzYsNT7La5JtF+obwzCFdSpRMVYvCnNT9JOanBxomKGijeX3OdrO7JcUnzLC245EnmVlNdqVrlpnqulkVQxcX0dS5ulIZVVj1R6U81Q2N7myRlbMTgAACqh7xN0+4d2x2Pz11jaUs3zHvoLE+QdthNMITd8fkPx7FhmylITRt526WOc/GstxVTwy3YL0Jzuttwn1rj/OdnRzPC8CdOmCSJypwNdz00NXmYcim6L1WO89PRXR27VnCdXW6q7tU2SR6qvcpmo6aqoMdKJHMxJKqBOlRszahuL31EbW0/yNzekAAAADRx6MXsyOJ/3Ry78z85Jqyx4ip+pXs3HKZv8Afpe52+XU32fRknxXjD4AFcb3mj9F+lP3P4/+VO2Sys8+K4vlCdg82s+qJ/H/ADB9z5/tK2lIkiw6GwAAAAAAAAAAAAAXXPd0uEldW6YyPmHnFrS1m2+Iy8a1o1LjKbm2HUNjuy63C5t1co26yrYuU21D/dUhSV2+0wX2l1RJVSso5LtfxeldcpU99m0N5jEXh/WVOgiKnCc+vrUt4X+cs/0mwjLsyrl7Lb0qK9WuxZNc5ok1I1wxRfiNPIrMUVFSepqI3t1oULKZe5qVAB+KUlCVLWqiUppVSlKrRKUpTTtqpVa9lKUpSnw1B+oiuXVbpVTOV6u3Nj/W1zAy7KMZu7tw03rNDmtNONodc+j52P2aU6q95rHY79GVO55kan5rb9W231WukFh2nbHT2QrmO6eFLk6SNcaaPpWc5OF36y6edgi8B1Xbjm755vewqhs93gbFn27qlfdFVE12TytTuVI5eHCjg1InM1nMSo+MSM0SrjF2UEzFAAAAAAABJP0fvaV8SPOLO8jsnK5lvx5TdX7lTEvfr9EnO/0Uz51TmkQTYcn4AABm79YH2lfLfziwfI7GCE8yePKnq/codYG4p6JOSPop/wA6qCNgoZloAAAe04PnGX61y/HM/wAAyO74jmmI3eHfsZyawzHYF3s13gO0eizYUpmtFtuNrp2VpXtQtFapVSqa1pX6RSyQSNmhcrZWriipwopRsxZdsebbHV5ZzNSQV2X66B0NRTzNR8UsT0wcx7V0Kip7KLgqKioimhX0meo9ZuoDotxzJawbPyC1W1arJt/HYyWo8a81lMON2bZOOxW0NtN2HLlQnvDRkUpW23Fp5iqfAViuvzJl69tvFJ75glZHgj05eRycxeTiXFODBV5d99rdRr92PaOjbR3SfZheXSS2yd2LnRaqostBO5VVVmptZupIq+/wOjkx7okzI5Wy4DCwAHrGbYbjOxcNyzX+aWiNf8PzjG73iOVWObRVYl4x3I7bJs96tknwakOUYnW6Y40qqVJVSiu2laV7KnzlijmidDKmMb2qipyoqYKnQKxl6/3fKt+osz5fnfTX23VcNTTTMw1op4JGyxSNxxTFj2tcmKKmjSioZgPLfjxkPFDkluHj3kq35MzWeZT7PbbnIbaadv8AistDN4wvJlMsrcaYrkuI3KFP8FRVas1kdyv8Sa0IIuNE+310tG/hjdgi8qcLV9lFRfZOwjYhtSte2rZNYdqFpRrILvQMlkjaqqkNS1Viq6fFURXfF6mOWHWw6bU1k0KhzqeIlQAAA0cejF7Mjif90cu/M/OSasseIqfqV7Nxymb/AH6Xudvl1N9n0ZJ8V4w+ABXG95o/RfpT9z+P/lTtksrPPiuL5QnYPNrPqifx/wAwfc+f7StpSJIsOhsAAAAAAAAAAAA7L4BcSL/zb5Uaz0NaqzIdgu1wVkGycghoXVWLayxxTU3LrxR+kaU1FnyYtUW63KeR4Bd2nRW3K0S5WtKnZ7c+6XCOkbijFXFy8jU4V/sTmqhAe81twtm71sZu+0qt7nJc4Iu4UEDlT9ouE+LKaLDWarmNdjPOjV10poZntRVbgaZONY3YcOxywYjitpg2DGMWstrx3HbFbGERbbZrFZILFttNqt8ZulER4VvgRm2WkU+BKEUpT+wnNjGRMSONESNqIiInAiJoRPYORe7Xa5X661N8vM8lTeK2oknnmkVXSSzSvWSWR7l0ue97nOcq8Kqqn9s/op4AIQOu7zc/0tcS5ersMvS7fuPkui74HYFwlqRcMe10wxHRs/K0OpYdRFdetVyZssRXhGJKZF2rJjKqqE5VFq5suvxC3LTxLhUz4tTlRv5y9BdVOPTinAbEPVu7vX/Mm26PON/p0lyHlFYqybXTFk9cquW30ypiiuRJI3Vciar41ZTJDMiJUN1qB5EJ0yAAAAAAAAAEk/R+9pXxI84s7yOycrmW/HlN1fuVMS9+v0Sc7/RTPnVOaRBNhyfgAAGbv1gfaV8t/OLB8jsYITzJ48qer9yh1gbinok5I+in/OqgjYKGZaAAAAA7v6a/Le58LeYOp9w/ST8LBpN4Ywfb8RCpKo1y1Tl0yJAylyVEiUq9cHcY7rF8hMU/3lxtcelf4e9StXsdxda7lHU44RY6r+axeHoflJzUQxt3tNiFJt/2FXvIncWyZjZAtXbHLq60dxpmufTo1ztDEqOnpJX8UFRKqacFTS+QtDqEONrS424lK23EKotC0LpRSVoUmtUqSpNe2lafBWhOJyPOa5jlY9FRyLgqLoVFTiU/0D8ABTX95o4+Ix/behOTNngrRE2Pid41ZmkiPGQ3FayTAJTd7xWfcJNOxb11yLHMnlRm+3t7I1gpT4OynbGmeaPUqIa5qaHtVjue3SnsqiqnOab6/VE7UHXPJGZdkVfIiz2mtiuNI1zlVywVrViqGMbwJHBPTxyO/wDJWKunHRV4LCNxIAABo49GL2ZHE/7o5d+Z+ck1ZY8RU/Ur2bjlM3+/S9zt8upvs+jJPivGHwAK43vNH6L9Kfufx/8AKnbJZWefFcXyhOwebWfVE/j/AJg+58/2lbSkSRYdDYAAAAAAAAAAABez9394Qo498Y3ORWbWdlja3JqLbb7aVyoyPpHGtLRe2ThNrZddQt2LXNnnV3+V4FyjcuI9bEuoo7Ep2Szk+1fE6D47Kn7RPgqcqM/NT9b8peVNXHgOcD1nG8O7ahtfTZXl6dzsl5QfJDIjXLqVF1d0tXIqIqI74oiJRR67VdHK2sVjtSfTP4XeaygAeBdLpbbHbLjerzPh2qz2eBMul1ulxkNQ7fbbbb47kudPnS31tsRYcOKytx1xaqIQhNVVrSlD8c5rGq5yojUTFVXiQ9NFR1dxrIrfQRST188rY442NVz5JHuRrGMa1FVznOVGtaiKqqqIiYma31MeY9y5wcudi7ealyF6+tUiuA6btzzVY/0bq7F5s5NikrjrabkMTspmy5V7ltu1ccYlXJbNFVaabSmEL5c3XW4vqcfeU6VicjE4OjpcvNXA60t0XYNSbu+w+1ZGexqZomb8duj0XW7pcKhjFmbrIqtVlOxsdJE5uDXxwNkVuu96rwGUcyZAAAAAAAAAJJ+j97SviR5xZ3kdk5XMt+PKbq/cqYl79fok53+imfOqc0iCbDk/AAAM3frA+0r5b+cWD5HYwQnmTx5U9X7lDrA3FPRJyR9FP+dVBGwUMy0AAAAAANK/pX7if3t09+K2wJzsh+6o1hCwO9SZkismdNvWp7lctW3S6znlKU4uVe5eHKmqqv8AiVSRRX9/aThYKlauzU8y/ldz1V57FVir7Orick++ZkOLZvvQZzyxTo1tEt4fWRNa3VYyK5Rx3GONiJoRsTapIkw0JqYcRIAVgxjABCR7wVrCLn3TezjJnG3nJ2mtj6v2TbKR0UWtTs7Ik6tn0dpRKnPkrVo2TIec7vZRPgaLV/Cmpa2cYEmsj5OOJ7XJ0dT+pxsK9WFnCbLO9hbrQxWpT3+1XCgk1lwTBkHhFmHFrLLQMYmPDrK1NKoUByIDpqAAANHHoxezI4n/AHRy78z85Jqyx4ip+pXs3HKZv9+l7nb5dTfZ9GSfFeMPgAVxveaP0X6U/c/j/wCVO2Sys8+K4vlCdg82s+qJ/H/MH3Pn+0raUiSLDobAAAAAAAAAABIj0ueGMznDy8wHV8+I45rPGHEbH3NMop1ptvXGM3G3/SNkbkMvR32p+Z3KZFszCml+GY+XKk0SpEdfZWrDbFutyZAqe8N6Z/UoulP1lwb7OPEYs74232Dd22G3POFM9EzdWItDam6FVa6oY/UlVqo5FZSxtkqno5NV/ckiVUdK3HSUgwYVshQ7bbYcW3263xY8GBAgx2okKDCiNIjxYcOLHQ2xGixmG0obbQlKEITSlKUpQm1ERqI1qYNQ5N6ioqKyokq6uR8tVK9z3ve5XPe9yq5znOcqq5zlVVc5VVVVVVVxPKP0+IAK9fvCPNtWiON1v4zYNeW42zOS0efByj5K+itwx/SEBfybKnHW2pKX4ddhXFSbIzV1pbEu3IuyE1S41RSbNzjdfilElDEvv8+OPKjOPrl6XmprG0P1X270m0jaxLtdzFTq/KOUXMfT6yLqTXZ6a1OiKrcHfEmY1b9VyPinWicqKx6otGQik6MQAAAAAAAAAAST9H72lfEjzizvI7JyuZb8eU3V+5UxL36/RJzv9FM+dU5pEE2HJ+AAAZu/WB9pXy384sHyOxghPMnjyp6v3KHWBuKeiTkj6Kf86qCNgoZloAAAAAAXu/dwsunZJ0+LzZpa3FR8A5EbIxG2JXRqiW4M3GdeZ44hqraUrU3W5ZtIVWq6qV3lVp292iaUlnJUivsytXgZM5E6DXf1uObr1rljp7TvQQV8CIktzytQVMmGOl7Kito0VcdGPc6RiaMEwROPFVn0LvNaAAOG+pnjMPLOnxzJtc6MmUxF48bOyZDS2WX6JmYXjM7MbdJoh9DiEqh3CwtPJXSnfbqii0VotKa0pV9jSSz1LV4O4uXrU1k/pQyL3RbvUWTegyFWUz1ZI/NNvp1VFVOkq6hlK9uKKi9MyZzVTgci6rkVqqhmaEGHXSAAAaOPRi9mRxP+6OXfmfnJNWWPEVP1K9m45TN/v0vc7fLqb7PoyT4rxh8ACuN7zR+i/Sn7n8f/ACp2yWVnnxXF8oTsHm1n1RP4/wCYPufP9pW0pEkWHQ2AAAAAAAAAADQO6HPCL/SVxFtea5haUQ9zcjUWfZOZ1fZcbuOP4c5BW5rTBpFHUtOsO2qyXF25TGVtNvR7nd5Mdyq0x260mHKtq8HW5JZEwqp8HO5Ub+a32EXFeaqpxHMT6xTeG/5u24zZfsU6yZByostBS4KismqkeiV9Y3DFFSSVjYInI5zH09NFK1GrK9CaEucwBAB6/luV47gmK5Lm+X3aJYMUw6wXjKcnvtwc8FBs2P4/b5F1vN1mOUoqqItvt0Rx1ytKVrRKK/AfxJIyGN0siokbUVVVeJETFV9hCqWSy3XMl5pMvWOB9Teq+pip6eFiYvlnme2OKNicbnvc1rU5VQzLOdnLDJOavKHZ+/r6iXBtuR3VNrwPHZTy3fFPXWPorbcPsCW/DPR2Jaba18qn+Aqll+6ypT6U08LWhBl2uD7pXyVj8Ua5cGpyNTQidDSvNVVOu7dv2KWrd+2O2fZlbVZJV0kPdKydqYfGa6Ze6VU2OCOVvdF7nDr4uZTxwxqq6iHIZTScgAAAAAAAAAAST9H72lfEjzizvI7JyuZb8eU3V+5UxL36/RJzv9FM+dU5pEE2HJ+AAAZu/WB9pXy384sHyOxghPMnjyp6v3KHWBuKeiTkj6Kf86qCNgoZloAAAAAAXfvdmm5FOEu5HVd75IvlPlTbHa5SqPlDWpdNqld1rvVqhXgnme1XZTvU7Kdte78EqZGx8FS8nxhewYc7/rdHRLvC2FiYd2TJlMq6NOqtyumrp49KOwTHRp5dNjEvQ1VgA5J5+foR5rftJ5H/AJO5kU68eKar5PJ2Dib92b0kNn333sX2pSmYMQQdgoAABo49GL2ZHE/7o5d+Z+ck1ZY8RU/Ur2bjlM3+/S9zt8upvs+jJPivGHwAK43vNH6L9Kfufx/8qdsllZ58VxfKE7B5tZ9UT+P+YPufP9pW0pEkWHQ2AAAAAAAAASw9G/hErmly/wAZjZTZaXLSmmawdmberKZq7a7tFgS1VxDAZNFx34smudZHGS1JjOVbU9ZYtxU2ui2qUrcOWrV4UuTUkTGli6Z/IvI39ZeFP0UcYUb+e8MmwDYXWTWao7jtBv8Ar0Fs1Vwkjc9v7VWtwcjm/E4HK5kiI5G1UlKjk1XqaJtKUpSlKUpSlKdlKU+ClKU/spSn91KEznLFw6V4T9AABWW9415s111qXFuGOEXHwWW7qYiZrtWRGfW3Js+qbFea/QFiVRDSVJcz7MLQtS1oeopMGyvsOtLanJrSxc63TuNO22RL75L0z+YxF0J+sqdBqovCbd/VT7vaZqzvW7fcwxY2TL7nUlua5EVstymi9+m0rwUVLKiIisVFmq45GPa+nVClyRib/QAAAAAAAAAAACSfo/e0r4kecWd5HZOVzLfjym6v3KmJe/X6JOd/opnzqnNIgmw5PwAADN36wPtK+W/nFg+R2MEJ5k8eVPV+5Q6wNxT0SckfRT/nVQRsFDMtAAAAAAC+17u1gjmIdOi25A433E7S3TtDO2Vdjn+a3b1WDWVXKd991Nex7XK0/wACWk/w/wCGqu8tcuZMh7nZUf8A9yVzuhg33JzUetNzIy+b1UtrauLrNl+30a8GhX92uGGhE4q5F0q5dPDhg1s6pdhriABwB1Usyh4J06uYV7nf7mdpLKsNR29v/vNjNsa9t/8AYpH/AMhk7X9//lX+ytHv8qQ2WpevAsSt67pf7TJrcysE+ZN6jIlup/8AEjzDTVS9TQqta/iX8ynd7acJmnkHnW0AAAaOPRi9mRxP+6OXfmfnJNWWPEVP1K9m45TN/v0vc7fLqb7PoyT4rxh8ACuN7zR+i/Sn7n8f/KnbJZWefFcXyhOwebWfVE/j/mD7nz/aVtKRJFh0NgAAAAAAA/UpUtSUITVSlVolKU0qpSlKr2USmlO2ta1rX4KA/FVGprO0IhoxdIThC3wl4h4rYsms7UDdO1Pk2yNyvrRT5fCvVzj1rjmEPuKT4VtrAccdahusUW4wm6rnvtV7sipNOXLV4LtzWPTCqk6Z/PXgb+qmjn4rxnKtvzbw7t4XblW3K0Tul2f2XWoLWiL0j4o3e/1aJjgq1k6Ola/Br1pkpo3pjESmFfMNQAfPtr7Pw7Sus8925sG50tGE63xS+Zlk0+iUuPNWmwQH7hKahR1ON1mXKWlnwMWOmvhJEhxDSO1S6UPjUTxUsD6mZcImNVy85NPR5E41LnyVk+/bQc3W3I+V4e75hu1bDS07OBFlmejGq92C6kbcdaR6pgxiOe7pWqZi3K7kXl/LLkPtXkFmynGrvsfKZl1hWpcikprGcZjJbtuI4lEfSzHS9ExbGIUSAh3waVP+A8KulXFqrWCrhWyXGtkrJfynuxw5E4ET2EwQ6/NiuyuxbE9ltl2YZeRFobTRNjfIjdVaiodjJU1Lkxdg6oqHyTK3FUZr6jelaiJz0eIlEAAAAAAAAAAAAkn6P3tK+JHnFneR2Tlcy348pur9ypiXv1+iTnf6KZ86pzSIJsOT8AAAzd+sD7Svlv5xYPkdjBCeZPHlT1fuUOsDcU9EnJH0U/51UEbBQzLQAAAAAA08+Aui3eNfDHjdpWbbaWe+4bqvHXMwtiV0dTD2Bk7TmYbEaS7SlKOp8eb/AHCtFdlO9Svb2U7ewne0UnxG2QUqpg9saayf3l0u/wCpVOP3eY2js2tbfc2bQKebu9ur7zOlLJhhrUVOqUtCuHF+xwwJhxcB14VEg0AECvvFu2k4HwATr5h9r5du/b2B4g/CqtNH12DE3J2zrhPQ3VVFLjw75hlrZXWlK91cpH+3tLRzpUdxs/cU4ZZGp7CdMv8AS1OibKvVWZJXMm82uZ5Gu+LZdsVZVI/DpUmqUZb2MVeJXQ1VQ5E40jdyFDoiU6SgAADRx6MXsyOJ/wB0cu/M/OSasseIqfqV7Nxymb/fpe52+XU32fRknxXjD4AFcb3mj9F+lP3P4/8AlTtksrPPiuL5QnYPNrPqifx/zB9z5/tK2lIkiw6GwAAAAAAATcdCfhHTlTy2g7KzOy0uGm+Na7Tn+SJlooq3ZBsJyQ+vV+IuI+UNOSW6Xe3PXmUjwb8VyLaKxZKaJmN0XdOU7V4QuKTypjTQYOXmu/NToprLxYJgvCa8/WPbw3/DOxCTKVgqO5Z9zaktFBq/lw0SNRLhUouqqNXuUjaWNdZkjZKlJolVYHK2/uS+cy4AABVE95C5upt1mw7gxgN6rSdfK2vZe+qwX6f5NlivJla2wKfVpxxNVXO5s1v8yO4lt1pEO1OpqpuQqhH2drrqtbaYV0rg6Tnfmt9lemXnN5TdT6qDd5Wqr6/eMzNT/s9N3Sgs2unDK5NWvrGYon+HGvxKJ7Vc1yy1rHIjokUqFkcG8sAAAAAAAAAAAAAEk/R+9pXxI84s7yOycrmW/HlN1fuVMS9+v0Sc7/RTPnVOaRBNhyfgAAGbv1gfaV8t/OLB8jsYITzJ48qer9yh1gbinok5I+in/OqgjYKGZaAAAAAlx6L3C658u+ZWF3O72l5/T+hbjZtr7PuLsartrmP2S4UmYJgry3okmDIkZpk8BFH4jtW1PWWHcVoV32qUrceWLW643NrnJ+zQqj3LxaF6Vv6y8X6KOMH9/wB2/wBHsN2CXCkoZ2tz1mWKW229iOwkakrNWsrERHNe1tJTvXUkbijKqWla5NV6mh8TKctYAABR695D5HMbK5Z4HoCzS25Fl454Kp2+pQhSVtbG2wi0ZJeoqnaLU1LjRMItWOVbr2UUzIekt1+GlSK87VqT3FlG1elgZp6p+Cr/ANKN9nE6I/VP7KZMpbE7ltNr2Ky4ZruWEOK4otDbVlgidhhi1zquSuR3E5jIncGBXVLLNqIAABo49GL2ZHE/7o5d+Z+ck1ZY8RU/Ur2bjlM3+/S9zt8upvs+jJPivGHwAK43vNH6L9Kfufx/8qdsllZ58VxfKE7B5tZ9UT+P+YPufP8AaVtKRJFh0NgAAAAAHnWu2XG93O3WazwJd0u93nRLZa7Zb47sufcbjPkNxYMCFFYSt+TLlyXUtttoTVa1qpSlK1qf01rnORrUVXKuCInGp5qyspLfSS19fIyGhgjdJJI9yNYyNjVc973LgjWtaiuc5VRERFVdBpQ9Mrhpb+DnEfXuo5EWOnYt4Zpn+5riy83KpP2hk8GBW9wWpbLrsaTbsThRItlhuM9xuRGtyH6po485VU3WK2NtVuZTL/jL0z1/vLw+wmhqcxMeM5MN7zb3VbxW3C6Z4ie5cqwO+JWpiordS30739xerVRHNfUvdJVytdi5kk7osdSNiJIAVgxjAB8X5E72wbjLpHZe+djy1RcP1li83Iri20ttEy6y01bh2PHLX4aqWVXnKL9LjW6EldUoVLlN0UpKa1rTy1tXFQ0r6udfe424rzeRE5qrgic1S/8AZZs4zFte2h2jZtlRmvfbvWMgYqoqtjbpdNPJhp7lTwtknlVMVSONyoirghmI733TnXIvcWxd4bKuH0lm2y8ouGT3t5FXfksSspaWrfZrW2+487GsmPWpliBAZqtXgIcZpula0TQgqrqpa2pfVTrjLI5VX2k5iJoTmIdf+zfZ/lzZXkS1bO8pRdxy9aKNlPEi4aztXS+WRUREdLPIr5pn4JryyPfhip8mPMXsAAAAAAAAAAAAACSfo/e0r4kecWd5HZOVzLfjym6v3KmJe/X6JOd/opnzqnNIgmw5PwAADN36wPtK+W/nFg+R2MEJ5k8eVPV+5Q6wNxT0SckfRT/nVQRsFDMtAAADo/ivxQ3ZzI21ZtO6NxV7IMhuCmpV6u8nwsXFsIxykpiNPy7NL0hl9uz4/bKvp7yqIdkyXKpYisvyXGmV+632+qudQlNSN1nrwrxNTlcvEidFeBEVdBFG2bbVs92C5IqM+bRa1tLa4kVsUTcHVFXPqq5lNSxKqLLNJguCYtYxqLJM+OFj5G6KfBHhRrTgdoKwaW1/Wl4uinPp7Y2fSYSIV22FnMuOwzcr/LjJflfR1tYaYRGt0CjrqYUFptCnHnqvPvTPabXBaaNKWHS7hc7jc7jXmJxInEnKuKryvbyO8Hm7eS2mVOf8z+8USJ3GhomvV8dFRtcqxwtdg3XkVVWSeZWtWWVznI1kaRxs7NKmQGAD4byW39hHFvRGz9+7DkUaxfWeLTL6/FS8hiTfLqpTVvxvFrc44lTabtlmRzYltid+ncpJlIqutE9taeSurIqCkkrJv8ONuPPXiROaq4InNUkXZJszzDtj2kWfZnlZutebvWNhR2Cq2GPS+eokRNPcqaBkk8uGnucbtVFXBFzBNtbPy3de0NgbdzyfW5ZlsrMMgzXJJdKuUZrdciuci5yWITTjjtYtthqkeBisUr3I8dtDaKUSilKQRUTyVU76mZcZXuVy89Vx6HJyIdg+SMn2PZ9k+15Gy1H3Gw2ihhpIG6Me5wRtjar1RE1pHautI9Uxe9znuxVyqfPT4l0AAAGjj0YvZkcT/ujl35n5yTVljxFT9SvZuOUzf79L3O3y6m+z6Mk+K8YfAArje80fov0p+5/H/wAqdsllZ58VxfKE7B5tZ9UT+P8AmD7nz/aVtKRJFh0NgAAAAAFhH3fHhD/355ITeTOc2RcrV3GyTCm4yuWyv6PyDeEtLcvFo7KnGKszE4Bbe9en6NupeiT1WpSqKberSt5ZOtXxutWulT3iDg5r+LrU6bmLq8pq99aBvD/8bbKI9kWXKhGZxzax7KhGqmvDaG4tqHLguLfjsmFIzWarZIUrURUdGil54lY5zQAACnn7yBzcrkGWYfwdwO7NuWfDFWvZW73oMhVVSMwnw3lYFg0yrS2+63j+PzlXmYwujrTz1yt66VQ7EVQjbO1115G2qFelbg5/P/Nb7CdMvPbxob2vVQ7vKWyyV+8VmSBUr6/ulBaEe38mlY5ErKxuKLpmmYlLE9NVzGwVTV1mTopVcLANzQAAAAAAAAAAAAAABJP0fvaV8SPOLO8jsnK5lvx5TdX7lTEvfr9EnO/0Uz51TmkQTYcn4AABm79YH2lfLfziwfI7GCE8yePKnq/codYG4p6JOSPop/zqoI4oUGbcpTMG3Q5U+bIrVLESFHdlSn1JSpaksx2EOOuVShNa1pSleylK1KIiK5cGpipldUVFPSQuqKqRkVO3hc9yNamnDS5VRE0rhpXhOydVdOXnZuqbCia84o7tns3BHfh3vIMIumB4i8jt7O2ma583jGII+H/1TqFTp7LdqpUSGnlVF41arU652Cf0kC503q92/Z/TyT5pzrl6KSJcHww1cdZUovySiWoql9iFSbrin7tRs7IZtryPmFtSz6+xuqI8qTrbUcpnKM9lUcaXV213fNLnbq4Xi0qK/wB3vOQWMjaeRRSUrbrWjibpt+R53qj7lIjGfos0u5yuVNVPY1jXltp9bZlC1081q2E2We6XbFzW19zatPRtwVMJIqWN/wAaqGuTHBsz6FzVwVWuRFatqPjlxc0LxMwBjWugNcWHXuMpW3Juarc05KvuTXJturf0zluS3ByVfcnu3cVVCXpkh6rLXY014NlKG03/AEVBSW6HuFGxGR8eHCq8qrwqvP5yaDTLtW2x7SttuZnZt2m3apul3VFbGj1RsNPGq49ypoGI2Gnix0qyJjUc7F79aRznL9/PYRkAAAUe+vn1GoXIjaEXifqC+puGnNJ396Znl+tr7Tlt2Dt6IzItzzEKQy458uxvXMeS/CZcpVtuVdX5jnddaYhSFRXm+9JWz+DqZcaaJemVOBz/AGm8HNXHiRFOiL1aG6nUbLMnv2156pliz5mGlRtHDIipJRWxytejntVE1J65zWSubpdHTsgbix8lREldQss2pAAAAA0cejF7Mjif90cu/M/OSasseIqfqV7Nxymb/fpe52+XU32fRknxXjD4AFcb3mj9F+lP3P4/+VO2Sys8+K4vlCdg82s+qJ/H/MH3Pn+0raUiSLDobAAAAB7FiGJZLn2WYzguG2abkWXZlf7Pi2L2C2t0duF7yG/3CParNaoTalISuVcLhKbabpWtKd5dO2tKfCf3HG+aRsUSK6RyoiInGqrgieypSr7fLTlmyVmY7/UR0tjoKWWoqJpFwZFBCx0ksj104NYxrnLgirgmhDTR4KcT8Z4V8X9YaDx9MOTc8etCLpsDIIjfdpluy7621NzTIqurZZkvQ3rpWsa30eop2Pao0WPVVaM0qTnabfHa6COjZhrNTFy8rl/KXo6E5ERE4jkS3j9td33gdsN42mXPujKOqnWOigcv+2oIVVlJBgiq1HJH75MrMGvqJJpURNdTrwqRBoAOaOYXJfE+IHG/avIPL6MSYuA43Ik2KxvSFRl5XmdxWi14ZibDrTUh9pWQZJMjR3XkNufJY6nJC0+DaXWnhuVdHbaKSsk4GN0JyuXQ1PZXDnJp4iW9hOyO97dNrFl2X2LWZNc6trZpkbrJTUrEWSqqXIqoi9xgbI9rVc3uj0ZEi6z245jmydhZZtvYObbRzy6OXvNNh5Vfczym6uIS18uv2R3KTdbm+2w32NRY9ZUpVGmUUo2y3RKEUolNKUgqeaSomfPMuMr3K5V5qrip185TyvZMkZXt2TstQpT5ftdFDS08aLjqQwRtjjRVXS52q1NZy4uc7FzlVVVT0o+RcAAAAAAAAAAAAAAABJP0fvaV8SPOLO8jsnK5lvx5TdX7lTEvfr9EnO/0Uz51TmkQTYcn4AAB/Nes1nkOrfkWq2vvOV7XHnoMV11deylO1bi2lLVXsp/fU/NVq8KIeuOvromJHFNK2NOBEe5ETnIin/eLAgwaLpChRIdHKpq5SLHZj0cqntomq6MoRRVU0VXs7f7O0IiJwHymqaioVFqJHyKnBrOV2HOxVTyz9PiAAAAAAVketP1i4Oo7dl3D/izkiJe3blHl49uLatimd5nVEKQmse6YPiNwirrRzZsthSmLhMbV2Y62pTTdfpSqlW2xcz5lSma620DsaldD3p+ZytRf0uVfzeq/J29er+3D6jPFXQ7dNstIrMjRPbPa7dMzTcnt6aOrqWOTRb2rg+GJyftzkR7k+JoiVdL4jE39AAAAAAGjj0YvZkcT/ujl35n5yTVljxFT9SvZuOUzf79L3O3y6m+z6Mk+K8YfAArje80fov0p+5/H/wAqdsllZ58VxfKE7B5tZ9UT+P8AmD7nz/aVtKRJFh0NgAAAAs0e7m8I/wDuLtnJ+Zud2l1eI6XekYjqZEthFYV82ne7U43f7634RSqPtYBitySlFFN92s+7sPNOUdhKpS+sl2vu1Q65yp73FoZzXqmlf1UXoqi8RqJ9atvC/wAq5Jo9geW50S+X9ram5K1enht0MiLDCuHAtbUxqq4Ox7jTSRvarKhFLo5JxoBAAAPHkxIs1vwMyNHltUVRdGpLLb7ffTStKL7jqVJ71KVr2V7O34T8VEXhPrFNNA7Xge5j8MMWqqLhz0PA8X7D9SWj7Nh/En5qt5EPT4TuXfE/wjvbHi/YfqS0fZsP4kareRB4TuXfE/wjvbHi/YfqS0fZsP4kareRB4TuXfE/wjvbHi/YfqS0fZsP4kareRB4TuXfE/wjvbHi/YfqS0fZsP4kareRB4TuXfE/wjvbHi/YfqS0fZsP4kareRB4TuXfE/wjvbHi/YfqS0fZsP4kareRB4TuXfE/wjvbMmcx5O2YAAAAAAkn6P3tK+JHnFneR2Tlcy348pur9ypiXv1+iTnf6KZ86pzSIJsOT8AAAAAAAAAAHpGxdla+1Dh152FtLNMZ19g+PMJkXrKsvvMCw2O3odcQxHQ9PuLzDFZMyS4hmOymqnpD60ttpUtSU1+U08NNEs1Q5rIm8KquCFw5VylmfPN+p8r5Nt9ZdMxVTtWKmponzTPVEVXKjGIq6rWornuXBrGIr3q1qKqVDepf1/75siNedKcF519wvCZKJdtynf0qLKsWc5OwtamFw9YwH6tXLB7G/HpVSrrKQzfHvCUoy1bqs1ckRzfM4PnRaW0qrYuBZOBy9SnC1OavTciNw07yt0f1ZNuynNT7Qd42OmuGYWK2SnsrXNmpKdUTFHXB6Yx1cyO0JTxq6kbqqsj6pHo2Kr0pSlqUtaqqUqtVKUqtVKUpVe2qlVr21rWta/DUsI3EIiNTVboRD8B+gAAAAAGjj0YvZkcT/ujl35n5yTVljxFT9SvZuOUzf79L3O3y6m+z6Mk+K8YfAArje80fov0p+5/H/wAqdsllZ58VxfKE7B5tZ9UT+P8AmD7nz/aVtKRJFh0NgAAH0LU2rc13ds3BNRa5tDt8zjY2U2fEcZtrdHKNu3O9TGobT815tt35FaoCXFSJkpdPBRIrTjzlaNoVWn2p6eWqnZTQJjK9yIic1f7OVeJNJa+ds5Zf2eZQuWec1TpTZdtVHLU1Ei4YpHE1XKjEVU15H4IyKNOmkkc2NqK5yIunXxW46YXxN4+6u4+YDRTtg1xjbNrcujzVGZeR3+Y+/dsqyqe1RbqWp2T5LPlTnG0qq2zV/wAG32NoRSk7W+iit1HHRw/kMbhjyrwqvsripyBbZ9qmYNtm0+87T8y4Nud2q1kSNFxbBC1Ejpqdi4JiyngZHC1yprPRmu7FznKvQR7CMAAAAAAAAAAAAAAADJQMdzt0AAAAAAJIOkNJjQ+pLxLkS5DEWOjY0ui35LrbDKKuYjkrTdFOuqShNXHV0Sntr8Kq0pT4alby4qJe6dV4Nf8AsUxP35oZZ903O8UDXPlW1NwRqKqrhU06roTToRFVeRExNHjxgsP13aPtKH8cTXrN5UOUnwZcu95/g3e0PGCw/Xdo+0ofxw1m8qDwZcu95/g3e0PGCw/Xdo+0ofxw1m8qDwZcu95/g3e0PGCw/Xdo+0ofxw1m8qDwZcu95/g3e0PGCw/Xdo+0ofxw1m8qDwZcu95/g3e0fPs031ozW8d6XsTc+p8Cix60o/JzTYuH4tHYrWK7OpR56+XiC23WsJlb38Vaf5SFL/w0rU+MtXSQJjPLGxP7zkT+tS58v7Ndo2bJWw5WsF7uczuBtJQ1VQ5emRmhIYnqvTqjdH5yo3hXA4Y251lem9p2kpi68mcSze6sR1Px7TqOHetqVuC6JVVMaLkGF2664YxIX3eynyq5x0UrWnaqnaUmpzNZKb8qdr3cjMX4+y1Fb0VQyMyPuE72GfFZJRZQrrdROdg6W5uit2on6Toat8dUrU/8dO9eRFIYOSXvNbrrU6ycStAqirV3Uxdhb4nNuOtoqhxEjwGs8Jui2UvJVVK48h7I3EU7P8yJXtqmls12etCst0P60natXodN7Bn7sm9UOxj47htuzNrtTS6is7FRFXFFbrV9XGi4YYo9jKFq6eknTDEre8juXfJLlvkzWV8htuZXsidEW4u0Wy4yI9uxTHfCtNMPUxjC7HHtmJY5WS0wij64UJlyTVNFPKcX2qrZNbca64yd0rJHPXiRdCJzmpgiewmnjNr+yjYbsm2IWhbLsusdFaaZ6IksjGukqZ8FVU+MVczpKmfVVV1Elle2NFwYjW6DnA8JK4AAAAAAAABovdGi9WeP0zOKTL92tjDzeJ5clxp6fFbdbV/3Pzn+Fba3UqTX/wAK0Jpyy5qWKnxVPyXdm45V9/egrpd7vOskcMrmLW02Coxyov8A9fR8CohJ14wWH67tH2lD+OK7rN5UMQfBly73n+Dd7Q8YLD9d2j7Sh/HDWbyoPBly73n+Dd7RXN95eu1qm8NdKR4dzt8uR/qasT3gI02M+94FvVe1UOO+CacWvwTa3kUUrs7KVXSlf7aFl55c1bZEiKmPd07B5tV9UfRVsG3vMEs8MrIv5QmTFzHImK3G3KiYqmGKoiqicKoi8hSZItOhEAAAtWe7gcQbJIvec83tgrtrNcceumqtJwri/GZdReJtvYrsXOWW5NG3UfJbNcWrHBfaWptyky6NrTRTSKkgZJtrVc+6zYdLixnP/Od0F1U57jS/613bpcIrfbt3jLCSuSrbHcbs+NHKixMevxGjVW4outKx1XMxyI5vcqN7Vwe5C3Z4wWH67tH2lD+OJG1m8qGjnwZcu95/g3e0PGCw/Xdo+0ofxw1m8qDwZcu95/g3e0PGCw/Xdo+0ofxw1m8qDwZcu95/g3e0PGCw/Xdo+0ofxw1m8qDwZcu95/g3e0PGCw/Xdo+0ofxw1m8qDwZcu95/g3e0PGCw/Xdo+0ofxw1m8qDwZcu95/g3e0PGCw/Xdo+0ofxw1m8qDwZcu95/g3e0PGCw/Xdo+0ofxw1m8qDwZcu95/g3e0PGCw/Xdo+0ofxw1m8qDwZcu95/g3e0PGCw/Xdo+0ofxw1m8qDwZcu95/g3e0PGCw/Xdo+0ofxw1m8qDwZcu95/g3e0PGCw/Xdo+0ofxw1m8qDwZcu95/g3e0ZM5jyds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341438"/>
            <a:ext cx="2800350" cy="2800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gEBLAEsAAD/7QAsUGhvdG9zaG9wIDMuMAA4QklNA+0AAAAAABABLAAAAAEAAQEsAAAAAQAB/+FS22h0dHA6Ly9ucy5hZG9iZS5jb20veGFwLzEuMC8APD94cGFja2V0IGJlZ2luPSLvu78iIGlkPSJXNU0wTXBDZWhpSHpyZVN6TlRjemtjOWQiPz4KPHg6eG1wbWV0YSB4bWxuczp4PSJhZG9iZTpuczptZXRhLyIgeDp4bXB0az0iQWRvYmUgWE1QIENvcmUgNS4zLWMwMTEgNjYuMTQ1NjYxLCAyMDEyLzAyLzA2LTE0OjU2OjI3ICAgICAgICAiPgogICA8cmRmOlJERiB4bWxuczpyZGY9Imh0dHA6Ly93d3cudzMub3JnLzE5OTkvMDIvMjItcmRmLXN5bnRheC1ucyMiPgogICAgICA8cmRmOkRlc2NyaXB0aW9uIHJkZjphYm91dD0iIgogICAgICAgICAgICB4bWxuczpkYz0iaHR0cDovL3B1cmwub3JnL2RjL2VsZW1lbnRzLzEuMS8iPgogICAgICAgICA8ZGM6Zm9ybWF0PmltYWdlL2pwZWc8L2RjOmZvcm1hdD4KICAgICAgICAgPGRjOnRpdGxlPgogICAgICAgICAgICA8cmRmOkFsdD4KICAgICAgICAgICAgICAgPHJkZjpsaSB4bWw6bGFuZz0ieC1kZWZhdWx0Ij5QcmludDwvcmRmOmxpPgogICAgICAgICAgICA8L3JkZjpBbHQ+CiAgICAgICAgIDwvZGM6dGl0bGU+CiAgICAgIDwvcmRmOkRlc2NyaXB0aW9uPgogICAgICA8cmRmOkRlc2NyaXB0aW9uIHJkZjphYm91dD0iIgogICAgICAgICAgICB4bWxuczp4bXA9Imh0dHA6Ly9ucy5hZG9iZS5jb20veGFwLzEuMC8iCiAgICAgICAgICAgIHhtbG5zOnhtcEdJbWc9Imh0dHA6Ly9ucy5hZG9iZS5jb20veGFwLzEuMC9nL2ltZy8iPgogICAgICAgICA8eG1wOk1ldGFkYXRhRGF0ZT4yMDE1LTAxLTA2VDE4OjAzOjIzLTA4OjAwPC94bXA6TWV0YWRhdGFEYXRlPgogICAgICAgICA8eG1wOk1vZGlmeURhdGU+MjAxNS0wMS0wN1QwMjowMzoyOFo8L3htcDpNb2RpZnlEYXRlPgogICAgICAgICA8eG1wOkNyZWF0ZURhdGU+MjAxNS0wMS0wNlQxODowMzoyMy0wODowMDwveG1wOkNyZWF0ZURhdGU+CiAgICAgICAgIDx4bXA6Q3JlYXRvclRvb2w+QWRvYmUgSWxsdXN0cmF0b3IgQ1M2IChXaW5kb3dzKTwveG1wOkNyZWF0b3JUb29sPgogICAgICAgICA8eG1wOlRodW1ibmFpbHM+CiAgICAgICAgICAgIDxyZGY6QWx0PgogICAgICAgICAgICAgICA8cmRmOmxpIHJkZjpwYXJzZVR5cGU9IlJlc291cmNlIj4KICAgICAgICAgICAgICAgICAgPHhtcEdJbWc6d2lkdGg+MjU2PC94bXBHSW1nOndpZHRoPgogICAgICAgICAgICAgICAgICA8eG1wR0ltZzpoZWlnaHQ+MjU2PC94bXBHSW1nOmhlaWdodD4KICAgICAgICAgICAgICAgICAgPHhtcEdJbWc6Zm9ybWF0PkpQRUc8L3htcEdJbWc6Zm9ybWF0PgogICAgICAgICAgICAgICAgICA8eG1wR0ltZzppbWFnZT4vOWovNEFBUVNrWkpSZ0FCQWdFQkxBRXNBQUQvN1FBc1VHaHZkRzl6YUc5d0lETXVNQUE0UWtsTkErMEFBQUFBQUJBQkxBQUFBQUVBJiN4QTtBUUVzQUFBQUFRQUIvKzRBRGtGa2IySmxBR1RBQUFBQUFmL2JBSVFBQmdRRUJBVUVCZ1VGQmdrR0JRWUpDd2dHQmdnTERBb0tDd29LJiN4QTtEQkFNREF3TURBd1FEQTRQRUE4T0RCTVRGQlFURXh3Ykd4c2NIeDhmSHg4Zkh4OGZId0VIQndjTkRBMFlFQkFZR2hVUkZSb2ZIeDhmJiN4QTtIeDhmSHg4Zkh4OGZIeDhmSHg4Zkh4OGZIeDhmSHg4Zkh4OGZIeDhmSHg4Zkh4OGZIeDhmSHg4Zkh4OGYvOEFBRVFnQkFBRUFBd0VSJiN4QTtBQUlSQVFNUkFmL0VBYUlBQUFBSEFRRUJBUUVBQUFBQUFBQUFBQVFGQXdJR0FRQUhDQWtLQ3dFQUFnSURBUUVCQVFFQUFBQUFBQUFBJiN4QTtBUUFDQXdRRkJnY0lDUW9MRUFBQ0FRTURBZ1FDQmdjREJBSUdBbk1CQWdNUkJBQUZJUkl4UVZFR0UyRWljWUVVTXBHaEJ4V3hRaVBCJiN4QTtVdEhoTXhaaThDUnlndkVsUXpSVGtxS3lZM1BDTlVRbms2T3pOaGRVWkhURDB1SUlKb01KQ2hnWmhKUkZScVMwVnROVktCcnk0L1BFJiN4QTsxT1QwWlhXRmxhVzF4ZFhsOVdaMmhwYW10c2JXNXZZM1IxZG5kNGVYcDdmSDErZjNPRWhZYUhpSW1LaTR5TmpvK0NrNVNWbHBlWW1aJiN4QTtxYm5KMmVuNUtqcEtXbXA2aXBxcXVzcmE2dm9SQUFJQ0FRSURCUVVFQlFZRUNBTURiUUVBQWhFREJDRVNNVUVGVVJOaElnWnhnWkV5JiN4QTtvYkh3Rk1IUjRTTkNGVkppY3ZFekpEUkRnaGFTVXlXaVk3TENCM1BTTmVKRWd4ZFVrd2dKQ2hnWkpqWkZHaWRrZEZVMzhxT3p3eWdwJiN4QTswK1B6aEpTa3RNVFU1UFJsZFlXVnBiWEYxZVgxUmxabWRvYVdwcmJHMXViMlIxZG5kNGVYcDdmSDErZjNPRWhZYUhpSW1LaTR5TmpvJiN4QTsrRGxKV1dsNWlabXB1Y25aNmZrcU9rcGFhbnFLbXFxNnl0cnErdi9hQUF3REFRQUNFUU1SQUQ4QTV0bXNmZm5ZcTdGWFlxN0ZYWXE3JiN4QTtGWFlxN0ZYWXE3RlhZcTdGWFlxN0ZYWXE3RlhZcTdGWFlxN0ZYWXE3RlhZcTdGWFlxN0ZYWXE3RlhZcTdGWFlxN0ZYWXE3RlhZcTdGJiN4QTtYWXE3RlhZcTdGWFlxN0ZYWXE3RlhZcTdGWFlxN0ZYWXE3RlhZcTdGWFlxN0ZYWXE3RlhZcTdGWFlxN0ZYWXE3RlhZcTdGWFlxN0ZYJiN4QTtZcTdGWFlxN0ZYWXE3RlhZcTdGWFlxN0ZYWXE3RlhZcTdGWFlxN0ZYWXE3RlhZcTdGWFlxN0ZYWXE3RlhZcTdGWFlxN0ZYWXE3RlhZJiN4QTtxN0ZYWXE3RlhZcTdGWFlxN0ZYWXE3RlhZcTdGWFlxN0ZYWXE3RlhZcTdGWFlxN0ZYWXE3RlhZcTdGWFlxN0ZYWXE3RlhZcTdGWFlxJiN4QTs3RlhZcTdGWFlxemo4c1B5d2s4OXlhaWlhaU5QR25pSWttSXpjL1dML3dDWEhTbnA1Wmp4OFRvdTIrMnhvQkFtSEh4MzFybFhrZTluJiN4QTt2L1Fyay84QTFNaWY5SVovNnJaYitXODNuLzhBUnlQOVMvMmYvSFhmOUN1VC93RFV5Si8waG4vcXRqK1c4MS8wY2ovVXY5bi9BTWRkJiN4QTsvd0JDdVQvOVRJbi9BRWhuL3F0aitXODEvd0JISS8xTC9aLzhkV3kvODR1M29YOTE1aGpacTlHdFdVVStZbGJIOHQ1cGo3Y1I2NGovJiN4QTtBS2IvQUk2a1dwZjg0M2VlN1pHZTBuc3I0RDdNYVN2SElmb2tSVS80ZkluVHljL0Q3WmFTUnFRbkQ0V1BzTi9Zd1B6QjVLODErWG1JJiN4QTsxblM3aXpTb0FtWmVVSko3TEtuS01uNU5sVW9FYzNvTkoybHA5Ui9kVGpMeTYvTG1rdVJjMTJLdXhWbC81YWZsNi9ualZyclQwdmhZJiN4QTtmVm9QckJrTVhxOHZqVk9OT1VkUHRlT1R4NCtJdW03YTdYR2h4eG53OGZGS3VkZFBjWG8zL1Fyay93RDFNaWY5SVovNnJaZCtXODNtJiN4QTsvd0RSeVA4QVV2OEFaLzhBSFhmOUN1VC9BUFV5Si8waG4vcXRqK1c4MS8wY2ovVXY5bi94MTMvUXJrLy9BRk1pZjlJWi93Q3EyUDViJiN4QTt6WC9SeVA4QVV2OEFaLzhBSFhmOUN1VC9BUFV5Si8waG4vcXRqK1c4MS8wY2ovVXY5bi94MTMvUXJrLy9BRk1pZjlJWi93Q3EyUDViJiN4QTt6WC9SeVA4QVV2OEFaLzhBSFhmOUN1VC9BUFV5Si8waG4vcXRqK1c4MS8wY2ovVXY5bi94MTMvUXJrLy9BRk1pZjlJWi93Q3EyUDViJiN4QTt6WC9SeVA4QVV2OEFaLzhBSFdHL21aK1VNdmtmVHJPOWJWRnZ4ZHpHSGdJVENWSVV0V3ZPU3ZUSzhtTGhkMTJMN1FqWFRsRGc0T0VYJiN4QTt6djhBUUVtL0xqeUkvblhYNU5JUzlGaVk3ZDdrekdQMWFoSFJlUEhrblhuNDVISERpTk9iMnoyb05GaEdReDRybFZYWGY3KzU2WC8wJiN4QTtLNVAvQU5USW4vU0dmK3EyWGZsdk41ai9BRWNqL1V2OW4veDEzL1Fyay84QTFNaWY5SVovNnJZL2x2TmY5SEkvMUwvWi93REhYZjhBJiN4QTtRcmsvL1V5Si93QklaLzZyWS9sdk5mOEFSeVA5Uy8yZi9IWGY5Q3VUL3dEVXlKLzBobi9xdGorVzgxLzBjai9VdjluL0FNZGQvd0JDJiN4QTt1VC85VEluL0FFaG4vcXRqK1c4MS93QkhJLzFML1ovOGRkLzBLNVAvQU5USW4vU0dmK3EyUDVielgvUnlQOVMvMmY4QXgxMy9BRUs1JiN4QTtQLzFNaWY4QVNHZitxMlA1YnpYL0FFY2ovVXY5bi94MTMvUXJrLzhBMU1pZjlJWi82clkvbHZOZjlISS8xTC9aL3dESFhoV1l6M3JzJiN4QTtWZGlyc1ZlNi93RE9MbjkvNWsvMUxQOEFYTm1UcHVyd1h0enl4ZjUvKzllKzVsUG56c1ZkaXJzVmRpcTJTT09XTm81VkR4dUNyb3dCJiN4QTtVZzlRUWV1S1JJZzJPYnl6ejEvemovNWExcEpMclFRdWphbWFzSTBCK3F5SHdhTWYzZnpUWWZ5bktKNEFlVDFmWmZ0Wm53RVJ6ZnZJJiN4QTtmN0lmSHI4Zm0rZGZNWGx2V3ZMdXFTYVpyRnExcmR4N2hXM1YwUFIwWWJNcHAxSDY4eEpSSU5GOUkwZXR4YW5HTW1NOFVmeHNlNUxNJiN4QTtEbFBZditjWlArVXMxWC9tQS81blI1ZnArYnhudHQvaThQNi82QytrTXpIelIyS3V4VjJLdXhWMkt1eFY0ei96azcveWpXai9BUE1hJiN4QTszL0pwc3g5UnlEMnZzVC9mNVA2bjZXRmY4NDEvOHAvYy93RGJObS81UFE1WHAvcWQ1N1ovNG1QK0dEN3BQcHZNeDh1ZGlyc1ZkaXJzJiN4QTtWZGlyc1ZkaXI0TnpXUHZ6c1ZkaXJzVmU2LzhBT0xuOS93Q1pQOVN6L1hObVRwdXJ3WHR6eXhmNS93RHZYdnVaVDU4N0ZXUFhYNWgrJiN4QTtSclMrbHNiclhMT0M3Z2N4elJTeXFoUjEySWJsUUNtUU9TUGU3R0haR3JuQVRqamtZbmxRUk5qNXk4b1g4Z2lzdGJzTG1WdGxpaXVZJiN4QTtYYy83RU5YQ0pnOVd2TDJkcWNZdVdPY1I1eFA2azR5VGhPeFYyS3NjODkrUk5HODQ2TTJuNmd2Q1pLdFpYcWdHU0NRajdTK0tuOXBlJiN4QTsvd0E2RVFuQVNEc3V5KzFNdWl5OGNPWFVkQ1B4eVBSOGkrYWZMT3ErV2RidWRIMU9QaGMyNTJjYnBJaCt4SWg3cXcvb2Q2NWdTaVFhJiN4QTtMN0RvZGJqMVdJWmNaOUordzl4WjUvemo5NWkwUFF2TXVvM0dzWHNWakJMWmVuSEpNM0VNL3FvZUlQalFaYmdrQWQzUWUxdWp5NThFJiN4QTtJNDRtUkUrbnVMM2ovbGFmNWRmOVRCWmY4akJtVjRrZTk0SCtRdGIvQUtsUDVPLzVXbitYWC9Vd1dYL0l3WStKSHZYK1F0Yi9BS2xQJiN4QTs1SjlwV3JhYnExakhmNmJjcGQyY3ZJUnp4SGtqY1dLdFEreEZNa0NEeWRmbjA4OE16Q1lNWkRvVVhoYVZPNHVJYmEzbHVKM0VjRUtOJiN4QTtKTEkyd1ZGRldZK3dBeFpRZ1pFUkc1TEd2K1ZwL2wxLzFNRmwvd0FqQmtQRWozdTAva0xXL3dDcFQrVHYrVnAvbDEvMU1GbC95TUdQJiN4QTtpUjcxL2tMVy93Q3BUK1R5bi9uSUx6ajVYMTNRZExnMGZVNEw2YUs2YVNSSVc1RlY5TWlwK2s1Um5tQ05uclBaTHM3UGd6VE9TQmlEJiN4QTtIcjcyS2ZrTHIramFKNTBudTlYdkk3SzJleGxpV2FZOFZMbVNKZ3Rma3B5dkJJQTd1MzlxdEpsejZVUnh4TXBjWU5EM0Y5QS84clQvJiN4QTtBQzYvNm1DeS93Q1Jnekw4U1BlK2VmeUZyZjhBVXAvSjMvSzAvd0F1ditwZ3N2OEFrWU1mRWozci9JV3Qvd0JTbjhuZjhyVC9BQzYvJiN4QTs2bUN5L3dDUmd4OFNQZXY4aGEzL0FGS2Z5ZC95dFA4QUxyL3FZTEwvQUpHREh4STk2L3lGcmY4QVVwL0pNOUQ4MmVXOWVlVk5IMUdHJiN4QTsvYUFBekNGdVhBTlVMeThLME5NSWtEeWNYVmFEUGdBT1dCaGZLMDJ5VGh1eFY1LytkZm5mL0RIaytXTzNrS2FycXZLMXN1Sm95S1IrJiN4QTs5bEc0STRJYUFqb3hHVlpwOEllaDltdXpQeldwQmtQM2VQMUg5QStKK3dGOG01Z3ZycnNWZGlyc1ZlNi84NHVmMy9tVC9Vcy8xelprJiN4QTs2YnE4RjdjOHNYK2Yvdlh2dVpUNTg3Rlh4bitadi9rd3ZNWC9BREh6L3dERXptdnlmVVgydnNUL0FCUEYvVWo5ekdjZzdOa0hsdno5JiN4QTs1djhBTGNpSFNOVG1naVUxK3FzM3FRSHhyRS9KTi9HbGNsR1pISjErdDdLMDJwSDd5QUo3K1IrWTNlLy9BSlovbm5wbm1hYUxTdFpqJiN4QTtUVHRia1BHRXFUOVh1R1BRSVdKS09leXNUWHNhN1psWTh3T3g1dm5uYlhzdmswb09URWVQRU9mODZQdjd4NS9aMWVwNWU4bzdGWG0zJiN4QTs1NCtRWS9NbmxoOVN0WTY2eHBDTk5DVkh4U1FqNHBZdHV1dzVMNzdEN1J5bk5DeGIwM3N4MnNkTm40Skg5M2syUGtlaC9RZkwzUGxiJiN4QTtNSjlZZGlyc1ZmV1g1RGYrU3Uwbi9YdWYrb21UTTdEOUlmSS9hci9INS81dis1RDBETFhuVXA4My93REtKNjMvQU13RjEveVpiSXo1JiN4QTtGek96L3dER01mOEFYajk0ZkVlYTU5eWRpcnNWZGlyc1ZkaXJzVmQxMkdLdnJyOG52SkE4cWVUNElyaVBqcXQvUzYxQ28rSldZZkJGJiN4QTsvd0E4MTJJL201ZU9aMktIQ0h4NzJpN1QvTjZra0g5M0QweC9TZmo5MU00eTEwVGlRQVNUUURjazRxK1FQelo4N0h6YjV2dWJ1RnkyJiN4QTttV24ramFhdmIwa084bFArTEdxM2pTZzdaZ1paOFJmWk93T3pQeW1tRVNQWExlWHY3dmh5WVpsYnVuWXE3RlhZcTkxLzV4Yy92L01uJiN4QTsrcFovcm16SjAzVjRMMjU1WXY4QVAvM3IzM01wOCtkaXI0ei9BRE4vOG1GNWkvNWo1LzhBaVp6WDVQcUw3WDJKL2llTCtwSDdtTTVCJiN4QTsyYnNWY0NWSVpUUWpjRWRRY1ZJZlYzNUtmbURKNXM4dHRCZlB6MW5TK01WMjU2eXhzRDZVeDkyNGtON2l2Zk03RFBpSG0rUyswdlpJJiN4QTswbWU0ZjNlVGNlUjZqOVg3SG9tV3ZOdXhWOGRmbXI1WFh5MzU2MUxUNGs0V2NqL1diSUFVVVF6L0FCaFY5a2FxZlJtdnl4cVQ3UDJEJiN4QTtydnpPa2hNL1VOajd4K3ZuOFdKWkIyN3NWZldYNURmK1N1MG4vWHVmK29tVE03RDlJZkkvYXIvSDUvNXYrNUQwRExYblVwODMvd0RLJiN4QTtKNjMvQU13RjEveVpiSXo1RnpPei93REdNZjhBWGo5NGZFZWE1OXlkaXJzVmRpcnNWZGlyc1Zla2ZrVjVJL3hGNXVTK3VveTJtYVB4JiN4QTt1WnFqNFhtcis1ai9BT0NISSt5MDc1YmhoWmVhOXFlMC93QXRwdUNKOWVUWWU3cWYwZkY5VlpuUGt6c1ZlWS9uMzUzL0FFQjVVT2wyJiN4QTtzbkhVOWFEUXJUN1NXd0g3NSsvMmdlQStaSTZaVG5uUXJ2ZXA5bE96UHpHbzhTUTlHUGYvQUR1Zy9UOFBOOHQ1aFBxcnNWZGlyc1ZkJiN4QTtpcjNYL25GeisvOEFNbitwWi9ybXpKMDNWNEwyNTVZdjgvOEEzcjMzTXA4K2RpcjR6L00zL3dBbUY1aS81ajUvK0puTmZrK292dGZZJiN4QTtuK0o0djZrZnVZemtIWnV4VjJLdlF2eUkxNTlLL01XeGlMQVcrcHE5bE1EL0FKWTV4MDkvVVJSOU9XNFpWSjUzMnAwb3k2S1I2d3FRJiN4QTsvVDloTDZ3ek9mSTNZcThFL3dDY245SVVTNkhyQ0o4VExOWnp2N0tSSkVQK0drekYxSTVGOUE5aU5SdGt4SHlrUHVQNkhoR1l6M3pzJiN4QTtWZldYNURmK1N1MG4vWHVmK29tVE03RDlJZkkvYXIvSDUvNXYrNUQwRExYblVwODMvd0RLSjYzL0FNd0YxL3laYkl6NUZ6T3ovd0RHJiN4QTtNZjhBWGo5NGZFZWE1OXlkaXJzVmRpcnNWZGlxNk9PU1dSWW9sTHlPUXFJb0pabUpvQUFPcE9LSlNBRm5rK3hmeXg4bVIrVXZLTnBwJiN4QTtyQWZYcEI5WTFGeHZXNGtBNUN2Z2dBUWZLdWJESERoRlBqSGJmYVIxZXBsUCtFYlIvcWo5Zk5sZVRkU3NtbWhnaGtubWRZb1lsTHl5JiN4QTtPUXFxcWlyTXhPd0FHTEtNVElnRGNsOGIvbVI1eGw4MitiYnpWU1Q5VUI5RFQ0enR4dDR5ZUd4NkZxbDI5eWMxK1NmRWJmYU94dXpoJiN4QTtwTlBISC9GemwvV1BQOVh3WXhrSGFPeFYyS3V4VjJLdmRmOEFuRnorL3dETW4rcFovcm16SjAzVjRMMjU1WXY4L3dEM3IzM01wOCtkJiN4QTtpcjR6L00zL0FNbUY1aS81ajUvK0puTmZrK292dGZZbitKNHY2a2Z1WXprSFp1eFYyS3BwNVV1eForYU5IdXlRb3Q3NjJsTEhvT0V5JiN4QTt0VS9kaGlkdzR1dng4ZW55Ujc0U0gyRjl2WnNud3QyS3ZLUCtjbElWZnlGYXlFME1Xb3dzUGVzVXEwL0hLTlI5TDEzc1pLdFdSMzR6JiN4QTs5OFh6Sm1HK29PeFY5WmZrTi81SzdTZjllNS82aVpNenNQMGg4ajlxdjhmbi9tLzdrUFFNdGVkU256Zi9BTW9ucmY4QXpBWFgvSmxzJiN4QTtqUGtYTTdQL0FNWXgvd0JlUDNoOFI1cm4zSjJLdXhWMkt1eFYyS3ZWL3dEbkh6eVIrbWZNcmE5ZHgxMC9SaUdpcVBoZTdiZU1mODh4JiN4QTs4WjhEeDhjdndRczMzUEplMTNhZmc0UEJpZlhrK3lQWDU4dm0rbTh6SHk1Mkt2SlArY2gvTy82Sjh2UitYclNTbDlyQVAxZ2cvRWxvJiN4QTtwK0xvZjkydDhQdUEyVVo1MEtldzlrT3pQRnpITkllbkh5ODVmczUrK256Um1HK25PeFYyS3V4VjJLdXhWN3IvQU00dWYzL21UL1VzJiN4QTsvd0JjMlpPbTZ2QmUzUExGL24vNzE3N21VK2ZPeFY4Wi9tYi9BT1RDOHhmOHg4Ly9BQk01cjhuMUY5cjdFL3hQRi9Vajl6R2NnN04yJiN4QTtLdXhWR2FOYnZjYXhZMjZFQjVyaUtOU2VsV2NBZFBuaEhOcDFNK0hIS1I2UlAzUHViTmsrRHV4VjVoL3prVmNHTDh1bVFBSDE3eUNNJiN4QTtrOXFjbjIvNERLYy8wdlUreDhMMXQ5MEpmb0g2WHk1bUUrcXV4VjlaZmtOLzVLN1NmOWU1L3dDb21UTTdEOUlmSS9hci9INS81djhBJiN4QTt1UTlBeTE1MUtmTi8vS0o2My96QVhYL0psc2pQa1hNN1AveGpIL1hqOTRmRWVhNTl5ZGlyc1ZkaXJzVlZiUzB1Ynk2aHRMV016WE53JiN4QTs2eFF4THV6TzU0cW8rWk9JREhKa2pDSmxJMUVDeSt6ZklmbE8yOHFlVnJMUm9hTkpFdk83bUgrN0ozM2tmNVYyV3Y3SUF6WVFqd2luJiN4QTt4VHRYWHkxZW9sbFBJOGgzRHArTzlrR1RkY28zdDdhMk5uUGUzVWdpdGJhTnBwNVc2S2thbG1ZL0lEQVRUUEZqbGtrSXhGeWthSHZMJiN4QTs0dzg3K2FycnpUNW52dGFuQlFYRDB0NFNhK25Dbnd4cDlDamZ4TlRtdm5MaU52dG5abWdqcGNFY1E2Y3ozbnFmeDBTTEl1ZTdGWFlxJiN4QTs3RlhZcTdGWHV2OEF6aTUvZitaUDlTei9BRnpaazZicThGN2M4c1grZi92WHZ1WlQ1ODdGWHhuK1p2OEE1TUx6Ri96SHovOEFFem12JiN4QTt5ZlVYMnZzVC9FOFg5U1AzTVp5RHMzWXE3RldWZmxYcGI2bitZbWdXeWZzWGFYTGY2dHQrL2I3eEhUSjR4Y2c2bnQzT01XaXl5UDhBJiN4QTtOSS8wM3AvUyt5TTJENHU3RlhpLy9PVDJwSkg1ZTBiVGYyN203ZTVIeXQ0aWgvNmlCbVBxRHNBOXQ3RVlTYzJTZjgyTmY2WTMvdlh6JiN4QTtybUkra094VjlaZmtOLzVLN1NmOWU1LzZpWk16c1AwaDhqOXF2OGZuL20vN2tQUU10ZWRTbnpmL0FNb25yZjhBekFYWC9KbHNqUGtYJiN4QTtNN1AvQU1ZeC93QmVQM2g4UjVybjNKMkt1eFYyS3V4VjdOL3pqbDVKK3ZhdlA1cHUwcmJhYVREWWdqWnJsMStKditlYU45N0R3ekkwJiN4QTs4TE52RmUyUGFmaDR4cDQvVlBlWDlYOXArN3pmUm1aYjVzN0ZYaXYvQURrZjUyRnBwa0hsUzBlbHhmY2JpL0kvWnQwYjkybit6a1d2JiN4QTt5WDN6RzFFOXFlMzlqZXpPUElkUkxsRGFQdjZuNEQ3L0FDZk8rWXI2TzdGWFlxN0ZYWXE3RlhZcTkxLzV4Yy92L01uK3BaL3JtekowJiN4QTszVjRMMjU1WXY4Ly9BSHIzM01wOCtkaXI0ei9NMy95WVhtTC9BSmo1L3dEaVp6WDVQcUw3WDJKL2llTCtwSDdtTTVCMmJzVmRpcjNyJiN4QTsvbkd2eWRJcHZQTmwwaENPcHM5T3FQdENvTTBncjdxRUJIK1VNeWRQRHE4QjdaOW9qMDZlUDlhWDZCK241UGVNeW5nSFlxK1hQK2NoJiN4QTtmTVExVHoyYkNKK1Z2cEVLMjlBYXI2ei9BTHlVai9nbFUvNnVZV2VWeWZWZlpIUitGcE9NODhodjRjaCtrL0Y1aGxMMUxzVmZXWDVEJiN4QTtmK1N1MG4vWHVmOEFxSmt6T3cvU0h5UDJxL3grZitiL0FMa1BRTXRlZFNuemYveWlldC84d0YxL3laYkl6NUZ6T3ovOFl4LzE0L2VIJiN4QTt4SG11ZmNuWXE3RlhZcWl0SzB5ODFYVTdYVGJKUFV1N3lWSVlFN0ZuTkJVOWg0bkVDelRWbnp4eFFsT1cwWWl5KzB2S2ZseXo4dCtYJiN4QTtiSFJiVGVLempDTkpTaGVRL0ZKSVJVL2JjbHMyTVkwS2ZFdGZySmFuTkxMTG5JL0lkQjhBbTJTY05CNnhxMWxvK2xYZXFYeituYVdjJiN4QTtUVFROMzRvSzBBN2s5QU81d0UwTGJ0UHA1WnNrY2NQcWthRDR0ODBlWWIzekZyOTlyTjRmMzE1S1g0VnFFVG9rWTlrUUJSbXVsS3piJiN4QTs3ZG9kSkhUWVk0bzhvaiswL0U3cFhnY3AyS3V4VjJLdXhWMkt1eFY3ci96aTUvZitaUDhBVXMvMXpaazZicThGN2M4c1grZi9BTDE3JiN4QTs3bVUrZk94VjhaL21iLzVNTHpGL3pIei9BUEV6bXZ5ZlVYMnZzVC9FOFg5U1AzTVp5RHMzWXE5Qi9MUDhvZGE4M1hVVjNkSTlqNWZVJiN4QTsxbHZHRkdtQU82UUEvYUo2Yy9zajNPMlc0OFJsN25uZTIvYUhGbzRtTWZWbTd1N3psK3JtZnRmVkdtNmJZNlpZVytuMkVLMjluYW9JJiN4QTtvSVY2S3FpZzY3bjNKNjVtZ1UrVVpzMDhzek9adVVqWktKd3RTUmVkL05kbjVXOHMzdXMzSlV0QWhXMmlZLzNzN2JSeGp2dTNXblFWJiN4QTtQYkl6bHdpM1A3TTBFdFZuamlqMTUrUTZuOGRYeGhlWGR6ZTNrOTVjdVpibTVrZWFlUTlXZVJpek1mbVRtdUp0OXN4NDR3aUl4RlJpJiN4QTtLSHVDaml6ZGlyNnkvSWIvQU1sZHBQOEFyM1AvQUZFeVpuWWZwRDVIN1ZmNC9QOEF6ZjhBY2g2QmxyenFVK2IvQVBsRTliLzVnTHIvJiN4QTtBSk10a1o4aTVuWi8rTVkvNjhmdkQ0anpYUHVUc1ZkaXJzVmU2LzhBT04za2puTmNlYnJ4UGhqNVd1bUJoKzBSU2FVZklIZ0Q3dG1UJiN4QTtwNGRYZ3ZiTHRPZ05OSHI2cGZvSDZmazk5ektmUG5ZcThILzV5Ujg3MFczOG9XVXU1NDNPcThUMjZ3UkgvazRSL3E1aTZpZlI3LzJOJiN4QTs3TTU2bVE4by93QytQNlBtOEZ6R2UvZGlyc1ZkaXJzVmRpcnNWZGlyM1gvbkZ6Ky84eWY2bG4rdWJNblRkWGd2Ym5saS93QS8vZXZmJiN4QTtjeW56NTJLdkQvTlgvT1BHcDYzNWsxTFY0OVpoaFMvdUpKMWlhRjJLaVJxMEpEYjVqU3dFbTdlNjBQdGZqd1lJWXpqSjRJZ2MrNURXJiN4QTtYL09MdnhLMTc1aHF2N2NjTnR1ZCt6dEp0L3dPQWFiemJjbnR4L014Zk9YNksvU3pqeTMrUmY1ZmFJNnpOWnRxbHl1NGx2MkVxai9uJiN4QTtrQWtSK2xUbHNjTVE2TFdlMUdzeml1TGdqL1IyKzNuOXIwQlZWVkNxQXFxS0tvMkFBN0RMWG5pYmJ4UXNubmhnaGtubmtXS0dKUzhzJiN4QTtya0txcW9xek14MkFBeFpSaVpFQUN5WHlsK2NmNWx2NXcxc1cxaTdEUWRQWXJhS2R2Vms2Tk93OStpVjZMNEVuTUhMazRqNVByWHM3JiN4QTsyS05IaTRwLzNzK2ZrUDV2Ni9QM0I1N2xUMFRzVmRpcjZ5L0liL3lWMmsvNjl6LzFFeVpuWWZwRDVIN1ZmNC9QL04vM0llZ1phODZsJiN4QTtQbS8vQUpSUFcvOEFtQXV2K1RMWkdmSXVaMmYvQUl4ai9yeCs4UGlQTmMrNU94VjJLcGo1YzBLOTEvWGJMUnJJVnViMlVSS1R1RkhWJiN4QTtuYW43S0tDeDloaGpHelRqYXpWUjArS1dXZjB4Ri9zK1BKOXA2Rm90am9taldlazJLOExXeWlXS01iVlBFYnMxUDJtTldZK09iR0lvJiN4QTtVK0phclV6ejVaWkovVkkyanNManVOYUduWHRYRlhoR3QvOEFPTy9tVFd0WHU5VnZ2TUZ1OTNleXROS2ZRa29DeCt5dFgyVlJzQjJHJiN4QTtZcHdFbTdlKzAzdGZndzQ0NDRZcGNNUlhNZnFRWC9RcityZjlYNjMvQU9SRC93RE5XRDhzZTl2L0FOSEdQL1VwZk1mcWQvMEsvcTMvJiN4QTtBRmZyZi9rUS93RHpWaitXUGV2K2pqSC9BS2xMNWo5VHYraFg5Vy82djF2L0FNaUgvd0Nhc2Z5eDcxLzBjWS85U2w4eCtwMy9BRUsvJiN4QTtxMy9WK3QvK1JELzgxWS9sajNyL0FLT01mK3BTK1kvVThSekhlNWRpcnNWZGlyM1gvbkZ6Ky84QU1uK3BaL3JtekowM1Y0TDI1NVl2JiN4QTs4LzhBM3IzM01wOCtkaXJzVmRpcnNWZGlxQjF2WGRIMFBUNU5RMWE3anM3T1A3VXNocFUwcnhVRDRtWTlsVVZPQXlBNXVScHRMa3p6JiN4QTtFTWNUS1JmTkg1cS9uTmZlYkMrbGFXSHMvTDZrY2xZMGx1U3BxR2xwMFFkaytrOXFZZVhMeGJEaytuZGcremtOSis4eWVyTjlrZmQ1JiN4QTsrZnk4K1paUzlRN0ZYWXE3RlgxbCtRMy9BSks3U2Y4QVh1ZitvbVRNN0Q5SWZJL2FyL0g1L3dDYi91UTlBeTE1MUtmTi93RHlpZXQvJiN4QTs4d0YxL3dBbVd5TStSY3pzL3dEeGpIL1hqOTRmRWVhNTl5ZGlyc1ZmUWY4QXpqZjVJOUN5dVBOdDVHUFV1dVZ0cGxlb2lWcVN5RC9XJiN4QTtkZUkrUjdITXJUdzZ2bmZ0bDJueFNHbmlkbzd5OS9RZkFiL0VkejIvTWw0VjJLdXhWMkt1eFYyS3V4VjJLdmczTlkrL094VjJLdXhWJiN4QTs3Ti96amhyK2hhUlByNTFYVWJYVHhNdHI2SnVwbzRlZkV5OHVQcUZhMDVDdE15TlBJQzdlSzlzdEpsekRGNGNKVHJpdmhCUDgzdWUzJiN4QTtmNC84aWY4QVV5YVgvd0JKdHY4QTgxNWs4Y2U5NGIrU2RYL3FXVC9TUy9VNy9IL2tUL3FaTkwvNlRiZi9BSnJ4NDQ5Ni93QWs2djhBJiN4QTsxTEovcEpmcWQvai9BTWlmOVRKcGYvU2JiLzhBTmVQSEh2WCtTZFgvQUtsay93QkpMOVMxL3dBdy9JU0RmekhwaC8xYnVCdjFNY0hpJiN4QTtSNzBqc2pWbi9KWlA5TEw5U1I2bitlUDVaMkFjZnBiNjFLZ3FJcmFLV1F0N0IrSWovd0NHeUp6UkhWenNIc3hyc244SENQTWdmWnorJiN4QTt4NTk1ay81eWJsZFhpOHQ2VjZWZnMzZCtRV0ZmK0tZelN2aCs4UHl5cVdvN25vdEY3RWdiNTUzNVIvV2YxUEh2TVBtanpCNWl2ZnJtJiN4QTt0WDBsN1AwVG1RRVFlQ0l0RVFmNm9HWThwRTgzczlKb2NPbWp3NG9pSS9ITTh6OFVyd09VN0ZYWXE3RlhZcSttL3dBbGZOL2xQVHZ5JiN4QTs0MHkwMURXckN6dTQydVBVdDdpNWhpa1hsY1NNS283QmhVR3VabUdZRWViNWQ3UzluNmpKclp5aGpuS0o0ZHhFa2ZTUEpuUCtQL0luJiN4QTsvVXlhWC8wbTIvOEF6WGx2SEh2ZEYvSk9yLzFMSi9wSmZxU3Z6VDU1OGt6K1dOWGhoOHdhYkxOTFpYS1J4cGVRTXpNMFRBS29EMUpKJiN4QTt5TXB4bzd1Vm9leTlWSFBqSnhaQUJPUDhFdS8zUGovTUI5a2RpcVkrWHRMZzFYVzdQVDdpN2hzTGU0a0N6M2x3Nnh4eFJqZDJMT1ZYJiN4QTtaUWFDdTUyd3hGbHg5Wm5PTEZLWWlaa0RZQVdTZW5KOWQ2ZDV3L0xuVHJDM3NMUHpCcFVWcmF4ckRCR0wyM29xSU9LajdmZ016eE9JJiN4QTs2aDhkemRuYTNKTXpsaXlHVWpaOUV2MUlqL0gvQUpFLzZtVFMvd0RwTnQvK2E4UEhIdmEvNUoxZitwWlA5Skw5VHY4QUgva1QvcVpOJiN4QTtMLzZUYmY4QTVyeDQ0OTYveVRxLzlTeWY2U1g2bmY0LzhpZjlUSnBmL1NiYi93RE5lUEhIdlgrU2RYL3FXVC9TUy9VNy9IL2tUL3FaJiN4QTtOTC82VGJmL0FKcng0NDk2L3dBazZ2OEExTEovcEpmcWQvai9BTWlmOVRKcGYvU2JiLzhBTmVQSEh2WCtTZFgvQUtsay93QkpMOVR2JiN4QTs4ZjhBa1QvcVpOTC9BT2syMy81cng0NDk2L3lUcS84QVVzbitrbCtwMytQL0FDSi8xTW1sL3dEU2JiLzgxNDhjZTlmNUoxZitwWlA5JiN4QTtKTDlUdjhmK1JQOEFxWk5ML3dDazIzLzVyeDQ0OTYveVRxLzlTeWY2U1g2bnhYbXVmYm5ZcTdGWFlxN0ZYWXE3RlhZcTdGWFlxN0ZYJiN4QTtZcTdGWFlxN0ZYWXE3RlhZcTdGWFlxN0ZYWXE3RlhZcTdGWFlxN0ZYWXE3RlhZcTdGWFlxN0ZYWXE3RlhZcTdGWFlxN0ZYWXE3RlhZJiN4QTtxN0ZYWXE3RlhZcTdGWFlxN0ZYWXE3RlhZcTdGWFlxN0ZYWXE3RlhZcTdGWFlxN0ZYWXE3RlhZcTdGWFlxN0ZYWXE3RlhZcTdGWFlxJiN4QTs3RlhZcTdGWFlxN0ZYWXE3RlhZcTdGWFlxN0ZYWXE3RlhZcTdGWFlxN0ZYWXE3RlhZcTdGWFlxN0ZYWXE3RlhZcTdGWFlxN0ZYWXE3JiN4QTtGWFlxN0ZYWXE3RlhZcTdGWFlxN0ZYWXE3RlhZcTdGWFlxN0ZYWXE3RlhZcTdGWFlxN0ZYWXE3RlhZcTdGWFlxN0ZYWXE3RlhZcTdGJiN4QTtYWXE3RlhZcTdGWFlxN0ZYWXE3RlhZcTdGWFlxN0ZYWXE3RlhZcTdGWFlxN0ZYWXE3RlhZcTdGWFlxN0ZYWXE3RlhZcTdGWFlxN0ZYJiN4QTtZcTdGWFlxN0ZYWXE3RlhZcTdGWFlxN0ZYWXE3RlhZcTdGWFlxN0ZYWXE3RlhZcTdGWFlxN0ZYWXE3RlhZcTdGWFlxN0ZYWXE3RlhZJiN4QTtxN0ZYWXE3RlhZcTdGWFlxN0ZYWXE3RlhZcTdGWFlxN0ZYWXE3RlhZcTdGWFlxN0ZYWXE3RlhZcTdGWFlxN0ZYWXE3RlhZcTdGWFlxJiN4QTs3RlhZcTdGWFlxN0ZYWXE3RlhZcTdGWFlxN0ZYWXE3RlhZcTdGWFlxN0ZYWXE3RlhZcTdGWFlxN0ZYWXE3RlhZcTdGWFlxN0ZYWXE3JiN4QTtGWFlxN0ZYWXE3RlhZcTdGWFlxN0ZYWXE3RlhZcTdGWFlxN0ZYWXE3RlhZcTdGWFlxN0ZYWXE3RlhZcTdGWFlxN0ZYWXE3RlhZcTdGJiN4QTtYWXE3RlhZcTdGWFlxN0ZYWXE3RlhZcTdGWFlxN0ZYWXE3RlhZcTdGWFlxN0ZYWXE3RlhZcTdGWFlxN0ZYWXE3RlhZcTdGWFlxN0ZYJiN4QTtZcTdGWFlxN0ZYWXE3RlhZcTdGWFlxN0ZYWXE3RlhZcTdGWFlxN0ZYWXE3RlhZcTdGWFlxN0ZYWXE3RlhZcTdGWFlxN0ZYWXE3RlhZJiN4QTtxN0ZYWXE3RlhZcTdGWFlxN0ZYWXE3RlhZcTdGWFlxN0ZYWXE3RlhZcTdGWFlxN0ZYWXE3RlhZcTdGWFlxN0ZYWXE3RlhZcTdGWFlxJiN4QTs3RlhZcTdGWFlxN0ZYWXE3RlhZcTdGWFlxN0ZYWXE3RlhZcTdGWFlxN0ZYWXE3RlhZcTdGWFlxN0ZYWXE3RlhZcTdGWFlxN0ZYWXE3JiN4QTtGWFlxN0ZYWXE3RlhZcTdGWFlxN0ZYWXE3RlhZcTdGWFlxN0ZYWXE3RlhZcTdGWFlxN0ZYWXE3RlhZcTdGWFlxN0ZYWXE3RlhZcTdGJiN4QTtYWXE3RlhZcTdGWFlxN0ZYWXE3RlhZcTdGWFlxL3dELzJRPT08L3htcEdJbWc6aW1hZ2U+CiAgICAgICAgICAgICAgIDwvcmRmOmxpPgogICAgICAgICAgICA8L3JkZjpBbHQ+CiAgICAgICAgIDwveG1wOlRodW1ibmFpbHM+CiAgICAgIDwvcmRmOkRlc2NyaXB0aW9uPgogICAgICA8cmRmOkRlc2NyaXB0aW9uIHJkZjphYm91dD0iIgogICAgICAgICAgICB4bWxuczp4bXBNTT0iaHR0cDovL25zLmFkb2JlLmNvbS94YXAvMS4wL21tLyIKICAgICAgICAgICAgeG1sbnM6c3RSZWY9Imh0dHA6Ly9ucy5hZG9iZS5jb20veGFwLzEuMC9zVHlwZS9SZXNvdXJjZVJlZiMiCiAgICAgICAgICAgIHhtbG5zOnN0RXZ0PSJodHRwOi8vbnMuYWRvYmUuY29tL3hhcC8xLjAvc1R5cGUvUmVzb3VyY2VFdmVudCMiPgogICAgICAgICA8eG1wTU06SW5zdGFuY2VJRD54bXAuaWlkOjUyODk4MDE5MTE5NkU0MTE4ODE2QTkxNjkzOEUzODE2PC94bXBNTTpJbnN0YW5jZUlEPgogICAgICAgICA8eG1wTU06RG9jdW1lbnRJRD54bXAuZGlkOjUyODk4MDE5MTE5NkU0MTE4ODE2QTkxNjkzOEUzODE2PC94bXBNTTpEb2N1bWVudElEPgogICAgICAgICA8eG1wTU06T3JpZ2luYWxEb2N1bWVudElEPnV1aWQ6NUQyMDg5MjQ5M0JGREIxMTkxNEE4NTkwRDMxNTA4Qzg8L3htcE1NOk9yaWdpbmFsRG9jdW1lbnRJRD4KICAgICAgICAgPHhtcE1NOlJlbmRpdGlvbkNsYXNzPnByb29mOnBkZjwveG1wTU06UmVuZGl0aW9uQ2xhc3M+CiAgICAgICAgIDx4bXBNTTpEZXJpdmVkRnJvbSByZGY6cGFyc2VUeXBlPSJSZXNvdXJjZSI+CiAgICAgICAgICAgIDxzdFJlZjppbnN0YW5jZUlEPnhtcC5paWQ6OTExNzhhMDAtZDAxZS00M2U5LWFjMmEtOTI4ZTljMTE0MTI0PC9zdFJlZjppbnN0YW5jZUlEPgogICAgICAgICAgICA8c3RSZWY6ZG9jdW1lbnRJRD54bXAuZGlkOjkxMTc4YTAwLWQwMWUtNDNlOS1hYzJhLTkyOGU5YzExNDEyNDwvc3RSZWY6ZG9jdW1lbnRJRD4KICAgICAgICAgICAgPHN0UmVmOm9yaWdpbmFsRG9jdW1lbnRJRD51dWlkOjVEMjA4OTI0OTNCRkRCMTE5MTRBODU5MEQzMTUwOEM4PC9zdFJlZjpvcmlnaW5hbERvY3VtZW50SUQ+CiAgICAgICAgICAgIDxzdFJlZjpyZW5kaXRpb25DbGFzcz5wcm9vZjpwZGY8L3N0UmVmOnJlbmRpdGlvbkNsYXNzPgogICAgICAgICA8L3htcE1NOkRlcml2ZWRGcm9tPgogICAgICAgICA8eG1wTU06SGlzdG9yeT4KICAgICAgICAgICAgPHJkZjpTZXE+CiAgICAgICAgICAgICAgIDxyZGY6bGkgcmRmOnBhcnNlVHlwZT0iUmVzb3VyY2UiPgogICAgICAgICAgICAgICAgICA8c3RFdnQ6YWN0aW9uPnNhdmVkPC9zdEV2dDphY3Rpb24+CiAgICAgICAgICAgICAgICAgIDxzdEV2dDppbnN0YW5jZUlEPnhtcC5paWQ6MDE4NDk5MTAtZTY1YS00MzhkLTk5YzYtZDUzMWY2OGQ2MzliPC9zdEV2dDppbnN0YW5jZUlEPgogICAgICAgICAgICAgICAgICA8c3RFdnQ6d2hlbj4yMDE0LTExLTIxVDA5OjQ4OjU5LTA2OjAwPC9zdEV2dDp3aGVuPgogICAgICAgICAgICAgICAgICA8c3RFdnQ6c29mdHdhcmVBZ2VudD5BZG9iZSBJbGx1c3RyYXRvciBDQyAyMDE0IChNYWNpbnRvc2gpPC9zdEV2dDpzb2Z0d2FyZUFnZW50PgogICAgICAgICAgICAgICAgICA8c3RFdnQ6Y2hhbmdlZD4vPC9zdEV2dDpjaGFuZ2VkPgogICAgICAgICAgICAgICA8L3JkZjpsaT4KICAgICAgICAgICAgICAgPHJkZjpsaSByZGY6cGFyc2VUeXBlPSJSZXNvdXJjZSI+CiAgICAgICAgICAgICAgICAgIDxzdEV2dDphY3Rpb24+Y29udmVydGVkPC9zdEV2dDphY3Rpb24+CiAgICAgICAgICAgICAgICAgIDxzdEV2dDpwYXJhbWV0ZXJzPmZyb20gYXBwbGljYXRpb24vcG9zdHNjcmlwdCB0byBhcHBsaWNhdGlvbi92bmQuYWRvYmUuaWxsdXN0cmF0b3I8L3N0RXZ0OnBhcmFtZXRlcnM+CiAgICAgICAgICAgICAgIDwvcmRmOmxpPgogICAgICAgICAgICAgICA8cmRmOmxpIHJkZjpwYXJzZVR5cGU9IlJlc291cmNlIj4KICAgICAgICAgICAgICAgICAgPHN0RXZ0OmFjdGlvbj5zYXZlZDwvc3RFdnQ6YWN0aW9uPgogICAgICAgICAgICAgICAgICA8c3RFdnQ6aW5zdGFuY2VJRD54bXAuaWlkOjE1MjQ0MDExLTczMDItNDA5Ni05OWVjLWUxNzg1N2YyMDQ0MTwvc3RFdnQ6aW5zdGFuY2VJRD4KICAgICAgICAgICAgICAgICAgPHN0RXZ0OndoZW4+MjAxNC0xMS0yMVQwOTo1Njo1My0wNjowMDwvc3RFdnQ6d2hlbj4KICAgICAgICAgICAgICAgICAgPHN0RXZ0OnNvZnR3YXJlQWdlbnQ+QWRvYmUgSWxsdXN0cmF0b3IgQ0MgMjAxNCAoTWFjaW50b3NoKTwvc3RFdnQ6c29mdHdhcmVBZ2VudD4KICAgICAgICAgICAgICAgICAgPHN0RXZ0OmNoYW5nZWQ+Lzwvc3RFdnQ6Y2hhbmdlZD4KICAgICAgICAgICAgICAgPC9yZGY6bGk+CiAgICAgICAgICAgICAgIDxyZGY6bGkgcmRmOnBhcnNlVHlwZT0iUmVzb3VyY2UiPgogICAgICAgICAgICAgICAgICA8c3RFdnQ6YWN0aW9uPmNvbnZlcnRlZDwvc3RFdnQ6YWN0aW9uPgogICAgICAgICAgICAgICAgICA8c3RFdnQ6cGFyYW1ldGVycz5mcm9tIGFwcGxpY2F0aW9uL3Bvc3RzY3JpcHQgdG8gYXBwbGljYXRpb24vdm5kLmFkb2JlLmlsbHVzdHJhdG9yPC9zdEV2dDpwYXJhbWV0ZXJzPgogICAgICAgICAgICAgICA8L3JkZjpsaT4KICAgICAgICAgICAgICAgPHJkZjpsaSByZGY6cGFyc2VUeXBlPSJSZXNvdXJjZSI+CiAgICAgICAgICAgICAgICAgIDxzdEV2dDphY3Rpb24+c2F2ZWQ8L3N0RXZ0OmFjdGlvbj4KICAgICAgICAgICAgICAgICAgPHN0RXZ0Omluc3RhbmNlSUQ+eG1wLmlpZDpjYmJlYmI5My1hNWE2LTRmZmEtODZlYS1kZDI2ODg4NjhhYjE8L3N0RXZ0Omluc3RhbmNlSUQ+CiAgICAgICAgICAgICAgICAgIDxzdEV2dDp3aGVuPjIwMTQtMTEtMjFUMTA6MDI6NTQtMDY6MDA8L3N0RXZ0OndoZW4+CiAgICAgICAgICAgICAgICAgIDxzdEV2dDpzb2Z0d2FyZUFnZW50PkFkb2JlIElsbHVzdHJhdG9yIENDIDIwMTQgKE1hY2ludG9zaCk8L3N0RXZ0OnNvZnR3YXJlQWdlbnQ+CiAgICAgICAgICAgICAgICAgIDxzdEV2dDpjaGFuZ2VkPi88L3N0RXZ0OmNoYW5nZWQ+CiAgICAgICAgICAgICAgIDwvcmRmOmxpPgogICAgICAgICAgICAgICA8cmRmOmxpIHJkZjpwYXJzZVR5cGU9IlJlc291cmNlIj4KICAgICAgICAgICAgICAgICAgPHN0RXZ0OmFjdGlvbj5zYXZlZDwvc3RFdnQ6YWN0aW9uPgogICAgICAgICAgICAgICAgICA8c3RFdnQ6aW5zdGFuY2VJRD54bXAuaWlkOmIxNmVhNGNhLWNiMDMtNGQxMi04NTIxLTUwYWU2ODVkMDY0NTwvc3RFdnQ6aW5zdGFuY2VJRD4KICAgICAgICAgICAgICAgICAgPHN0RXZ0OndoZW4+MjAxNC0xMS0yMVQxMDowNDo0NC0wNjowMDwvc3RFdnQ6d2hlbj4KICAgICAgICAgICAgICAgICAgPHN0RXZ0OnNvZnR3YXJlQWdlbnQ+QWRvYmUgSWxsdXN0cmF0b3IgQ0MgMjAxNCAoTWFjaW50b3NoKTwvc3RFdnQ6c29mdHdhcmVBZ2VudD4KICAgICAgICAgICAgICAgICAgPHN0RXZ0OmNoYW5nZWQ+Lzwvc3RFdnQ6Y2hhbmdlZD4KICAgICAgICAgICAgICAgPC9yZGY6bGk+CiAgICAgICAgICAgICAgIDxyZGY6bGkgcmRmOnBhcnNlVHlwZT0iUmVzb3VyY2UiPgogICAgICAgICAgICAgICAgICA8c3RFdnQ6YWN0aW9uPmNvbnZlcnRlZDwvc3RFdnQ6YWN0aW9uPgogICAgICAgICAgICAgICAgICA8c3RFdnQ6cGFyYW1ldGVycz5mcm9tIGFwcGxpY2F0aW9uL3Bvc3RzY3JpcHQgdG8gYXBwbGljYXRpb24vdm5kLmFkb2JlLmlsbHVzdHJhdG9yPC9zdEV2dDpwYXJhbWV0ZXJzPgogICAgICAgICAgICAgICA8L3JkZjpsaT4KICAgICAgICAgICAgICAgPHJkZjpsaSByZGY6cGFyc2VUeXBlPSJSZXNvdXJjZSI+CiAgICAgICAgICAgICAgICAgIDxzdEV2dDphY3Rpb24+c2F2ZWQ8L3N0RXZ0OmFjdGlvbj4KICAgICAgICAgICAgICAgICAgPHN0RXZ0Omluc3RhbmNlSUQ+eG1wLmlpZDo5MTE3OGEwMC1kMDFlLTQzZTktYWMyYS05MjhlOWMxMTQxMjQ8L3N0RXZ0Omluc3RhbmNlSUQ+CiAgICAgICAgICAgICAgICAgIDxzdEV2dDp3aGVuPjIwMTQtMTEtMjFUMTA6MTE6MTMtMDY6MDA8L3N0RXZ0OndoZW4+CiAgICAgICAgICAgICAgICAgIDxzdEV2dDpzb2Z0d2FyZUFnZW50PkFkb2JlIElsbHVzdHJhdG9yIENDIDIwMTQgKE1hY2ludG9zaCk8L3N0RXZ0OnNvZnR3YXJlQWdlbnQ+CiAgICAgICAgICAgICAgICAgIDxzdEV2dDpjaGFuZ2VkPi88L3N0RXZ0OmNoYW5nZWQ+CiAgICAgICAgICAgICAgIDwvcmRmOmxpPgogICAgICAgICAgICAgICA8cmRmOmxpIHJkZjpwYXJzZVR5cGU9IlJlc291cmNlIj4KICAgICAgICAgICAgICAgICAgPHN0RXZ0OmFjdGlvbj5jb252ZXJ0ZWQ8L3N0RXZ0OmFjdGlvbj4KICAgICAgICAgICAgICAgICAgPHN0RXZ0OnBhcmFtZXRlcnM+ZnJvbSBhcHBsaWNhdGlvbi9wb3N0c2NyaXB0IHRvIGFwcGxpY2F0aW9uL3ZuZC5hZG9iZS5pbGx1c3RyYXRvcjwvc3RFdnQ6cGFyYW1ldGVycz4KICAgICAgICAgICAgICAgPC9yZGY6bGk+CiAgICAgICAgICAgICAgIDxyZGY6bGkgcmRmOnBhcnNlVHlwZT0iUmVzb3VyY2UiPgogICAgICAgICAgICAgICAgICA8c3RFdnQ6YWN0aW9uPnNhdmVkPC9zdEV2dDphY3Rpb24+CiAgICAgICAgICAgICAgICAgIDxzdEV2dDppbnN0YW5jZUlEPnhtcC5paWQ6NTI4OTgwMTkxMTk2RTQxMTg4MTZBOTE2OTM4RTM4MTY8L3N0RXZ0Omluc3RhbmNlSUQ+CiAgICAgICAgICAgICAgICAgIDxzdEV2dDp3aGVuPjIwMTUtMDEtMDZUMTg6MDM6MjMtMDg6MDA8L3N0RXZ0OndoZW4+CiAgICAgICAgICAgICAgICAgIDxzdEV2dDpzb2Z0d2FyZUFnZW50PkFkb2JlIElsbHVzdHJhdG9yIENTNiAoV2luZG93cyk8L3N0RXZ0OnNvZnR3YXJlQWdlbnQ+CiAgICAgICAgICAgICAgICAgIDxzdEV2dDpjaGFuZ2VkPi88L3N0RXZ0OmNoYW5nZWQ+CiAgICAgICAgICAgICAgIDwvcmRmOmxpPgogICAgICAgICAgICA8L3JkZjpTZXE+CiAgICAgICAgIDwveG1wTU06SGlzdG9yeT4KICAgICAgPC9yZGY6RGVzY3JpcHRpb24+CiAgICAgIDxyZGY6RGVzY3JpcHRpb24gcmRmOmFib3V0PSIiCiAgICAgICAgICAgIHhtbG5zOmlsbHVzdHJhdG9yPSJodHRwOi8vbnMuYWRvYmUuY29tL2lsbHVzdHJhdG9yLzEuMC8iPgogICAgICAgICA8aWxsdXN0cmF0b3I6U3RhcnR1cFByb2ZpbGU+UHJpbnQ8L2lsbHVzdHJhdG9yOlN0YXJ0dXBQcm9maWxlPgogICAgICA8L3JkZjpEZXNjcmlwdGlvbj4KICAgICAgPHJkZjpEZXNjcmlwdGlvbiByZGY6YWJvdXQ9IiIKICAgICAgICAgICAgeG1sbnM6cGRmPSJodHRwOi8vbnMuYWRvYmUuY29tL3BkZi8xLjMvIj4KICAgICAgICAgPHBkZjpQcm9kdWNlcj5BZG9iZSBQREYgbGlicmFyeSAxMC4wMTwvcGRmOlByb2R1Y2VyPgogICAgICA8L3JkZjpEZXNjcmlwdGlvbj4KICAgPC9yZGY6UkRGPgo8L3g6eG1wbWV0YT4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Ao8P3hwYWNrZXQgZW5kPSJ3Ij8+/+4ADkFkb2JlAGTAAAAAAf/bAIQAAQEBAQEBAQEBAQEBAQEBAQEBAQEBAQEBAQEBAQEBAQEBAQEBAQEBAQEBAQICAgICAgICAgICAwMDAwMDAwMDAwEBAQEBAQECAQECAgIBAgIDAwMDAwMDAwMDAwMDAwMDAwMDAwMDAwMDAwMDAwMDAwMDAwMDAwMDAwMDAwMDAwMD/8AAEQgBSQFJAwERAAIRAQMRAf/EANcAAQADAQADAQEBAQAAAAAAAAAJCgsIBAYHAQUCAwEBAAEFAQEBAQAAAAAAAAAAAAcFBggJCgQDAQIQAAEDBAEBAggMAwUGBwAAAAACAwQBBQYHCAkREhMWtndYGTkKIdMU1BVVlXaXtzh4IpbWMUEyIxhRM3W1NhdhgVI0RdVXEQABAwICBAMQDQgJAwUAAAAAAQIDBAURBiESBwgxQVFhcZEicpKy0hNUFTVWGDgJgdHCI5MUdLR1lbV2NzJCUoIklNQWobHBYjNzszQXolNj4YPTJTb/2gAMAwEAAhEDEQA/AISDHc7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23BMCzXaGXWLAddYtfM2zbJ5dYGPYtjVuk3a+Xmalh6SqNbrdEQ5IlPJjx1uVolNexCK1r8FKn0hhlqJEhhar5XLoRExVechQ8yZly/k6x1OZs1VlNb8vUbNeeone2KGJmKN1nvcqNams5ExVeFUThU629Wb1BvQ25Efhfk/zEqPgO8d7TdYpCPndbsHl7lb6wp+3HqzeoN6G3Ij8L8n+YjwHeO9pusUed1uweXuVvrCn7cerN6g3obciPwvyf5iPAd472m6xR53W7B5e5W+sKftx6s3qDehtyI/C/J/mI8B3jvabrFHndbsHl7lb6wp+3HqzeoN6G3Ij8L8n+YjwHeO9pusUed1uweXuVvrCn7c9Mv/Azm/i9JS7/AMPuTttjQkqXJnu6K2a5a20IZrIccpdmMZdtjjbTNKqWpLqkpomvbWnZXs+b7RdY8demnRE/8bsOjhgV+2bym7veFY2257yfLLJoaxLxb0kVVXVRO5rUJIiquhEVqKuKYcKHL92tF1sNxl2e+Wy4Wa7QHfATrXdoUm3XGE9RKVVZlwpjTMmM7RKqV7q0pr2VoeBzXMcrXoqOTiXQpMNFXUVypWV1umiqKGVuLJI3tex6crXtVWuTmoqofzz+T1AAAAAAHumu9cZ7tvMrJrvWGIZDnudZI5LZsGJYra5V5v8Ad3YFvl3aai322E27Jk1iWyA/Ic7qa9xlpaq9lE1qfWGCaplSGBrnyu4ERMVXBMeDnaS3805ry1kewVGac4V1LbMuUiNWapqZGxQxI97Y2K+R6o1utI9jG4rpc5qJpVDq/wBWb1BvQ25Efhfk/wAxKh4DvHe03WKQr53W7B5e5W+sKftx6s3qDehtyI/C/J/mI8B3jvabrFHndbsHl7lb6wp+3HqzeoN6G3Ij8L8n+YjwHeO9pusUed1uweXuVvrCn7cerN6g3obciPwvyf5iPAd472m6xR53W7B5e5W+sKftx6s3qDehtyI/C/J/mI8B3jvabrFHndbsHl7lb6wp+3HqzeoN6G3Ij8L8n+YjwHeO9pusUed1uweXuVvrCn7cerN6g3obciPwvyf5iPAd472m6xR53W7B5e5W+sKftx6s3qDehtyI/C/J/mI8B3jvabrFHndbsHl7lb6wp+3HqzeoN6G3Ij8L8n+YjwHeO9pusUed1uweXuVvrCn7cerN6g3obciPwvyf5iPAd472m6xR53W7B5e5W+sKftziOVFkQpMiFLZcjS4j70WVHeRVDzEiO4pp5l1CuxSHGnEVSqlfhpWhS1RUXBeEyGhmiqIWVEDkfC9qOa5FxRWuTFFReNFRcUU+96d4n8l+Qlpu9+0dorZ+17LYLi3aL1dcExC75FAtd0ejImN2+bJt8Z5piWuI4lyjaq97uKpXs7K0PXTW+urGq+kikkai4KrUVcF9gjTPm2vZHsvroLbtFzHZ7LcKmJZYo6yqigfJGjlYr2Ne5FVqORW4poxRU4j7D6s3qDehtyI/C/J/mJ6fAd472m6xSxPO63YPL3K31hT9uPVm9Qb0NuRH4X5P8xHgO8d7TdYo87rdg8vcrfWFP249Wb1BvQ25Efhfk/zEeA7x3tN1ijzut2Dy9yt9YU/bj1ZvUG9DbkR+F+T/ADEeA7x3tN1ijzut2Dy9yt9YU/bj1ZvUG9DbkR+F+T/MR4DvHe03WKPO63YPL3K31hT9uPVm9Qb0NuRH4X5P8xHgO8d7TdYo87rdg8vcrfWFP249Wb1BvQ25Efhfk/zEeA7x3tN1ijzut2Dy9yt9YU/bj1ZvUG9DbkR+F+T/ADEeA7x3tN1ijzut2Dy9yt9YU/bj1ZvUG9DbkR+F+T/MR4DvHe03WKPO63YPL3K31hT9uPVm9Qb0NuRH4X5P8xHgO8d7TdYo87rdg8vcrfWFP249Wb1BvQ25Efhfk/zEeA7x3tN1ijzut2Dy9yt9YU/bnDhSjIoAAAAAAkn6P3tK+JHnFneR2Tlcy348pur9ypiXv1+iTnf6KZ86pzSIJsOT8AAAAAAAHoewNWax2zZl45tPXOCbKx9ylaOWPP8AEcfzGzroqtK171tyG33GHXtqmlf8H9tKHxmp4KhupUMY9nI5EcnQXEuTLGc835Jr0uuTLrcrRdE4JqKpmpZU/wDcgex39JD/AMkOgLwK3ezcrlgGN5FxyzOUmQ+xd9W3V2RiTlwcb7kdVz13ky7rYW7VHV2VrFsy7HVfZ/vU9ta1tytyhaKpFdC10Eq8bF0ey1cUw5jdUzq2Ues03ldnkkVJmarpc12BmqixXGNG1KMRem7nXU6RzLI7g7pVJV4foLoKyXNTolcxuILF5zC1WNnf2m7U3Imv7F1dAmSLvYrXHotxc3ONdOLlZLjjbEZlb8mTDVdrTDYT3npyK17tLFumVrlbUWVqd2pk/OZwon95vCnNVMUTjU287v3rCdg+3OSnsVbUuyzn2ZWsShuD2NimkdgiMpK5NWnnVXKjI45UpqmV64R0zkTEh5LaM7QAACVXoke1E4q/8X2d+SWyy4MrePqfnv8A9Nxhh6wv0Os6f5Fv+1qA0WiaDlaAAAAAAAAAAAAABk+5/wD9eZt97sk/5zNMe5v8V3VL/WdrGWf/AM3b/kMH+kwuN+7F/pr5H+fG0+QVlJLyJ/sZ/wDNTsUNDnrffxbyp93JPnspZnL5NRQAAAAAAAAAAAAAABkoGO526AAAAAAEk/R+9pXxI84s7yOycrmW/HlN1fuVMS9+v0Sc7/RTPnVOaRBNhyfgAAAAAAAAAAAECHUs6HGoOV0W/wC2eOsTHdK8jXnpd3uTEeOq26y2xNfpV2U3ldqtzLjWLZVNk0q9S9wI9flL7jtZ8eSt5MqPaN8ypTXBFqKJGxVvCvE1/PROBf7ycPGi44pst3SfWKZ62KzU2Sdqj6rMGylrWxRuc7ulwtrE0NWmkeqLUUzG9L8Umf72xrEppYWxrDLR/wBqaq2LpDYOU6q2ziF4wTYWF3NdpyXF74whmdbpaW232VocZcehz7fPiPNyIkyM69EmxXW32HHGXELVFdRTzUszqeoarJmrgqLxf+nGipoVNKaDogyZnTKu0PK9HnTJNdBcsr3CFJYKiFVVj24qioqKiOY9jkcyWKRrZYpGujkYyRrmp8/PiXOSq9Ej2onFX/i+zvyS2WXBlbx9T89/+m4ww9YX6HWdP8i3/a1AaLRNBytAAAAAAAAAAAAAAyfc/wD+vM2+92Sf85mmPc3+K7ql/rO1jLP/AObt/wAhg/0mFxv3Yv8ATXyP8+Np8grKSXkT/Yz/AOanYoaHPW+/i3lT7uSfPZSzOXyaigAAAAAAAAAAAAAfCf8AVDxt/wD3rUH4iYp/9oeT4/Rf96Prk9skj/hzaz5M339xqf8A4zLGICOywAAAAAAkn6P3tK+JHnFneR2Tlcy348pur9ypiXv1+iTnf6KZ86pzSIJsOT8AAA4B2p1SeA+ktg5RqraXI3G8Q2Bhc9FsyfG5mNZ/Mk2me5EjTkR3pNqxKfb3lKiS219rTziexXZ29vbSlHqL/aKWZ1PUTtbM1cFTB2joJgZNZM3N95faFlejzpk3KlXXZYuESyU87aiia2RiOcxXI2SpY9Oma5Omai6ODA8XE+q705c07fofl/puH2Pux6+Nl9k4F/mMsIkLVTx5g452sVbcpRDtP8txztQlVV0qmn5HmCyy/k1MSc9dXssD7Xvcr3q8v/7/ACLfpOlR37NC2s0KqtT/AGb59OKaW/lImDlRGqinX2utz6e3BCduWpdr612jbmK9j8/XWdYvm0JmtUoXSjsrGrpc2G61S6mvwqp8Cqf7aFShqqapTWp5GSN/uuR39SqQZmrIOe8i1DaTO9lu1mqncDK6jqKR68KaG1EcarwLwJxLyH0o+5aQAAAAImOqn0vsD5/6wfvePxbXi3JrArLJpq/P10RDYyCMyp6bTWueyG2luTsSusp1ysOQqin7JOerIY7WXZsaXbuYLDDeINdmDa5idK7l/uu5i8S/mrpTRii5tbmO+HmXdkzg23XN81ZshuVQ3whRJi5YHLgz4/RtVURlTG1G91YmDKuFqRSYSMp5oM9vMcPyjX2WZJgubWK44xmGH3u543k+O3eOqLc7LfbNMdgXO2To6vhbkw5bC0Kp21pWtO2la07KkOyxSQyOilRWytVUVF4UVOFDqEsN9s+aLJSZjy9UxVlirqeOennidrRywytR8cjHJwtc1UVOfpwU7l6VO4dbaB5+8etubeymLhWusPueePZJk82HdJ8W1NXfVedY/blvRLNBuVydpJvF2js08Eyvu1copXYmilUquX6mCjvENTUu1YGq7FdOjFjkTgxXhVDHPfQyJm3aZuy5oyPkaifcM1V8VGkFOx0bHSLFcaOeREdK+ONNWKN7+memKNwTFVRFu0eud6ZHpYYj/KOz/wChiUf5nsXfDeg/tTnu8wTe98ia795t/wDGD1zvTI9LDEf5R2f/AEMP5nsXfDeg/tR5gm975E137zb/AOMHrnemR6WGI/yjs/8AoYfzPYu+G9B/ajzBN73yJrv3m3/xh3xqXbWu9667xjbGp8ni5lrzMosqbjOTQotxhRbrFhXGZaJTzMW7w7fcWaM3G3vNVo6yitaorWlK0rStavT1ENXC2op3a0LuBdOnThx4LwoY0Z3yRmnZxmmsyTnajfQZpoHtZUU73RvdG58bJWoronvYuLHtd0rlTBcF04ofRj7lqgA+B8h+UOheKOJWjO+QmxbbrTE79kbGJWi83O23+5sTcik2y53hi2IYx203iWh1y22aU7Ra20t0o1WlVd6qaV8dbX0lvjSasejI1dgiqirpwVcNCLxIpJey3Y7tK21XyfLey+1S3e901ItTLFHJDGrIGyRxLIqzyxNVEkljbgjldi5FwwRVTj31zvTI9LDEf5R2f/QxTf5nsXfDeg/tSdvME3vfImu/ebf/ABg9c70yPSwxH+Udn/0MP5nsXfDeg/tR5gm975E137zb/wCMHrnemR6WGI/yjs/+hh/M9i74b0H9qPME3vfImu/ebf8AxhnY5lNi3LL8quMF6kiFPyS+TYj6aKSl+LKucp+O8lK0pWmjjTlK0pWlK07fhoQxIqOkc5OBXL/WdTthp5qSx0VLUN1aiKkhY5NGhzY2o5NGKaFRU0aCzb0FOd/EvibozeGKchtzWXWeQZRti25DYbbdLHl90cuNmaxC2W1yc09juPXiM2hE2OtuqXFoc7advd7K0rW+so3a3W6kljrZUje6RFRFRVxTBE4kU1Desq3bdt22zaNl29bLbBUXe10dkfBNJHNSxpHKtVJIjFSeeJyqrHIuKIqaeHHFCeH1zvTI9LDEf5R2f/Qxdv8AM9i74b0H9qa2/ME3vfImu/ebf/GD1zvTI9LDEf5R2f8A0MP5nsXfDeg/tR5gm975E137zb/4weud6ZHpYYj/ACjs/wDoYfzPYu+G9B/ajzBN73yJrv3m3/xg9c70yPSwxH+Udn/0MP5nsXfDeg/tR5gm975E137zb/4weud6ZHpYYj/KOz/6GH8z2LvhvQf2o8wTe98ia795t/8AGH1PS/Uv4OciNi2PUult+2TPth5I3dHrNjVqxbYMeRKYstqmXq6PrmXTEYFshsQ7ZAdcUt99tFe7RNK1WpKa+ilvlqrZ0p6WZHzOxwREdxJivCmHAWbn/dH3itlmVanO+0DLNRbMrUixpLUSVFE5rVlkbFGiNjqXyOV0j2tRGMcunFURqKqd1lWMcAAACJHrOc208NOH2Roxe61g7l3lS56t1ZSJKpHullpcLcrx12BFq3JjzGaYVj8rsjSWe/WPep9u76atrVWlu5nungy2u7muFTLixnKmjpnfqpwL+krTN7cF3el297daR14h7pkHLvc7jcdZutHLqSfslE7FrmL8bnb75G7DXpYarVXWahnfEMnUsAAAAAAACSfo/e0r4kecWd5HZOVzLfjym6v3KmJe/X6JOd/opnzqnNIgmw5PwAADN36wPtK+W/nFg+R2MEJ5k8eVPV+5Q6wNxT0SckfRT/nVQRsFDMtDz7VdrrYrjDvFkudws13tz6JVvulqmSbdcYEluva3JhzojjMmK+3X/CtCkqp/dU/prnMcjmKqOTjTQp5a2iorlSSUFxhinoZWq18cjGvje1eFrmORWuReNFRUJdeK3XD54ca51rgZBsWRyG13FeSmdhe7JMrJruuI4+2uT9D7McWrP7bPRGSpuJ8qmXG3Re2lfkTlE0SXFb81XahVEe/u0P6L9K+w78pOZiqonIYO7Z/V27tu1qmmqbZam5WzS9vSVdpa2niRyIqN7rQInxKRiuwdJ3OKCeTD/cNVcS4RwG6o3G3n/Y1RMCub2DbgtFsRccs0nmEuIjK7ewjutTLvi85rwMLOsUjyq9ys6GlD8dK2qzYsNT7La5JtF+obwzCFdSpRMVYvCnNT9JOanBxomKGijeX3OdrO7JcUnzLC245EnmVlNdqVrlpnqulkVQxcX0dS5ulIZVVj1R6U81Q2N7myRlbMTgAACqh7xN0+4d2x2Pz11jaUs3zHvoLE+QdthNMITd8fkPx7FhmylITRt526WOc/GstxVTwy3YL0Jzuttwn1rj/OdnRzPC8CdOmCSJypwNdz00NXmYcim6L1WO89PRXR27VnCdXW6q7tU2SR6qvcpmo6aqoMdKJHMxJKqBOlRszahuL31EbW0/yNzekAAAADRx6MXsyOJ/3Ry78z85Jqyx4ip+pXs3HKZv8Afpe52+XU32fRknxXjD4AFcb3mj9F+lP3P4/+VO2Sys8+K4vlCdg82s+qJ/H/ADB9z5/tK2lIkiw6GwAAAAAAAAAAAAAXXPd0uEldW6YyPmHnFrS1m2+Iy8a1o1LjKbm2HUNjuy63C5t1co26yrYuU21D/dUhSV2+0wX2l1RJVSso5LtfxeldcpU99m0N5jEXh/WVOgiKnCc+vrUt4X+cs/0mwjLsyrl7Lb0qK9WuxZNc5ok1I1wxRfiNPIrMUVFSepqI3t1oULKZe5qVAB+KUlCVLWqiUppVSlKrRKUpTTtqpVa9lKUpSnw1B+oiuXVbpVTOV6u3Nj/W1zAy7KMZu7tw03rNDmtNONodc+j52P2aU6q95rHY79GVO55kan5rb9W231WukFh2nbHT2QrmO6eFLk6SNcaaPpWc5OF36y6edgi8B1Xbjm755vewqhs93gbFn27qlfdFVE12TytTuVI5eHCjg1InM1nMSo+MSM0SrjF2UEzFAAAAAAABJP0fvaV8SPOLO8jsnK5lvx5TdX7lTEvfr9EnO/0Uz51TmkQTYcn4AABm79YH2lfLfziwfI7GCE8yePKnq/codYG4p6JOSPop/wA6qCNgoZloAAAe04PnGX61y/HM/wAAyO74jmmI3eHfsZyawzHYF3s13gO0eizYUpmtFtuNrp2VpXtQtFapVSqa1pX6RSyQSNmhcrZWriipwopRsxZdsebbHV5ZzNSQV2X66B0NRTzNR8UsT0wcx7V0Kip7KLgqKioimhX0meo9ZuoDotxzJawbPyC1W1arJt/HYyWo8a81lMON2bZOOxW0NtN2HLlQnvDRkUpW23Fp5iqfAViuvzJl69tvFJ75glZHgj05eRycxeTiXFODBV5d99rdRr92PaOjbR3SfZheXSS2yd2LnRaqostBO5VVVmptZupIq+/wOjkx7okzI5Wy4DCwAHrGbYbjOxcNyzX+aWiNf8PzjG73iOVWObRVYl4x3I7bJs96tknwakOUYnW6Y40qqVJVSiu2laV7KnzlijmidDKmMb2qipyoqYKnQKxl6/3fKt+osz5fnfTX23VcNTTTMw1op4JGyxSNxxTFj2tcmKKmjSioZgPLfjxkPFDkluHj3kq35MzWeZT7PbbnIbaadv8AistDN4wvJlMsrcaYrkuI3KFP8FRVas1kdyv8Sa0IIuNE+310tG/hjdgi8qcLV9lFRfZOwjYhtSte2rZNYdqFpRrILvQMlkjaqqkNS1Viq6fFURXfF6mOWHWw6bU1k0KhzqeIlQAAA0cejF7Mjif90cu/M/OSasseIqfqV7Nxymb/AH6Xudvl1N9n0ZJ8V4w+ABXG95o/RfpT9z+P/lTtksrPPiuL5QnYPNrPqifx/wAwfc+f7StpSJIsOhsAAAAAAAAAAAA7L4BcSL/zb5Uaz0NaqzIdgu1wVkGycghoXVWLayxxTU3LrxR+kaU1FnyYtUW63KeR4Bd2nRW3K0S5WtKnZ7c+6XCOkbijFXFy8jU4V/sTmqhAe81twtm71sZu+0qt7nJc4Iu4UEDlT9ouE+LKaLDWarmNdjPOjV10poZntRVbgaZONY3YcOxywYjitpg2DGMWstrx3HbFbGERbbZrFZILFttNqt8ZulER4VvgRm2WkU+BKEUpT+wnNjGRMSONESNqIiInAiJoRPYORe7Xa5X661N8vM8lTeK2oknnmkVXSSzSvWSWR7l0ue97nOcq8Kqqn9s/op4AIQOu7zc/0tcS5ersMvS7fuPkui74HYFwlqRcMe10wxHRs/K0OpYdRFdetVyZssRXhGJKZF2rJjKqqE5VFq5suvxC3LTxLhUz4tTlRv5y9BdVOPTinAbEPVu7vX/Mm26PON/p0lyHlFYqybXTFk9cquW30ypiiuRJI3Vciar41ZTJDMiJUN1qB5EJ0yAAAAAAAAAEk/R+9pXxI84s7yOycrmW/HlN1fuVMS9+v0Sc7/RTPnVOaRBNhyfgAAGbv1gfaV8t/OLB8jsYITzJ48qer9yh1gbinok5I+in/OqgjYKGZaAAAAA7v6a/Le58LeYOp9w/ST8LBpN4Ywfb8RCpKo1y1Tl0yJAylyVEiUq9cHcY7rF8hMU/3lxtcelf4e9StXsdxda7lHU44RY6r+axeHoflJzUQxt3tNiFJt/2FXvIncWyZjZAtXbHLq60dxpmufTo1ztDEqOnpJX8UFRKqacFTS+QtDqEONrS424lK23EKotC0LpRSVoUmtUqSpNe2lafBWhOJyPOa5jlY9FRyLgqLoVFTiU/0D8ABTX95o4+Ix/behOTNngrRE2Pid41ZmkiPGQ3FayTAJTd7xWfcJNOxb11yLHMnlRm+3t7I1gpT4OynbGmeaPUqIa5qaHtVjue3SnsqiqnOab6/VE7UHXPJGZdkVfIiz2mtiuNI1zlVywVrViqGMbwJHBPTxyO/wDJWKunHRV4LCNxIAABo49GL2ZHE/7o5d+Z+ck1ZY8RU/Ur2bjlM3+/S9zt8upvs+jJPivGHwAK43vNH6L9Kfufx/8AKnbJZWefFcXyhOwebWfVE/j/AJg+58/2lbSkSRYdDYAAAAAAAAAAABez9394Qo498Y3ORWbWdlja3JqLbb7aVyoyPpHGtLRe2ThNrZddQt2LXNnnV3+V4FyjcuI9bEuoo7Ep2Szk+1fE6D47Kn7RPgqcqM/NT9b8peVNXHgOcD1nG8O7ahtfTZXl6dzsl5QfJDIjXLqVF1d0tXIqIqI74oiJRR67VdHK2sVjtSfTP4XeaygAeBdLpbbHbLjerzPh2qz2eBMul1ulxkNQ7fbbbb47kudPnS31tsRYcOKytx1xaqIQhNVVrSlD8c5rGq5yojUTFVXiQ9NFR1dxrIrfQRST188rY442NVz5JHuRrGMa1FVznOVGtaiKqqqIiYma31MeY9y5wcudi7ealyF6+tUiuA6btzzVY/0bq7F5s5NikrjrabkMTspmy5V7ltu1ccYlXJbNFVaabSmEL5c3XW4vqcfeU6VicjE4OjpcvNXA60t0XYNSbu+w+1ZGexqZomb8duj0XW7pcKhjFmbrIqtVlOxsdJE5uDXxwNkVuu96rwGUcyZAAAAAAAAAJJ+j97SviR5xZ3kdk5XMt+PKbq/cqYl79fok53+imfOqc0iCbDk/AAAM3frA+0r5b+cWD5HYwQnmTx5U9X7lDrA3FPRJyR9FP+dVBGwUMy0AAAAAANK/pX7if3t09+K2wJzsh+6o1hCwO9SZkismdNvWp7lctW3S6znlKU4uVe5eHKmqqv8AiVSRRX9/aThYKlauzU8y/ldz1V57FVir7Orick++ZkOLZvvQZzyxTo1tEt4fWRNa3VYyK5Rx3GONiJoRsTapIkw0JqYcRIAVgxjABCR7wVrCLn3TezjJnG3nJ2mtj6v2TbKR0UWtTs7Ik6tn0dpRKnPkrVo2TIec7vZRPgaLV/Cmpa2cYEmsj5OOJ7XJ0dT+pxsK9WFnCbLO9hbrQxWpT3+1XCgk1lwTBkHhFmHFrLLQMYmPDrK1NKoUByIDpqAAANHHoxezI4n/AHRy78z85Jqyx4ip+pXs3HKZv9+l7nb5dTfZ9GSfFeMPgAVxveaP0X6U/c/j/wCVO2Sys8+K4vlCdg82s+qJ/H/MH3Pn+0raUiSLDobAAAAAAAAAABIj0ueGMznDy8wHV8+I45rPGHEbH3NMop1ptvXGM3G3/SNkbkMvR32p+Z3KZFszCml+GY+XKk0SpEdfZWrDbFutyZAqe8N6Z/UoulP1lwb7OPEYs74232Dd22G3POFM9EzdWItDam6FVa6oY/UlVqo5FZSxtkqno5NV/ckiVUdK3HSUgwYVshQ7bbYcW3263xY8GBAgx2okKDCiNIjxYcOLHQ2xGixmG0obbQlKEITSlKUpQm1ERqI1qYNQ5N6ioqKyokq6uR8tVK9z3ve5XPe9yq5znOcqq5zlVVc5VVVVVVVxPKP0+IAK9fvCPNtWiON1v4zYNeW42zOS0efByj5K+itwx/SEBfybKnHW2pKX4ddhXFSbIzV1pbEu3IuyE1S41RSbNzjdfilElDEvv8+OPKjOPrl6XmprG0P1X270m0jaxLtdzFTq/KOUXMfT6yLqTXZ6a1OiKrcHfEmY1b9VyPinWicqKx6otGQik6MQAAAAAAAAAAST9H72lfEjzizvI7JyuZb8eU3V+5UxL36/RJzv9FM+dU5pEE2HJ+AAAZu/WB9pXy384sHyOxghPMnjyp6v3KHWBuKeiTkj6Kf86qCNgoZloAAAAAAXu/dwsunZJ0+LzZpa3FR8A5EbIxG2JXRqiW4M3GdeZ44hqraUrU3W5ZtIVWq6qV3lVp292iaUlnJUivsytXgZM5E6DXf1uObr1rljp7TvQQV8CIktzytQVMmGOl7Kito0VcdGPc6RiaMEwROPFVn0LvNaAAOG+pnjMPLOnxzJtc6MmUxF48bOyZDS2WX6JmYXjM7MbdJoh9DiEqh3CwtPJXSnfbqii0VotKa0pV9jSSz1LV4O4uXrU1k/pQyL3RbvUWTegyFWUz1ZI/NNvp1VFVOkq6hlK9uKKi9MyZzVTgci6rkVqqhmaEGHXSAAAaOPRi9mRxP+6OXfmfnJNWWPEVP1K9m45TN/v0vc7fLqb7PoyT4rxh8ACuN7zR+i/Sn7n8f/ACp2yWVnnxXF8oTsHm1n1RP4/wCYPufP9pW0pEkWHQ2AAAAAAAAAADQO6HPCL/SVxFtea5haUQ9zcjUWfZOZ1fZcbuOP4c5BW5rTBpFHUtOsO2qyXF25TGVtNvR7nd5Mdyq0x260mHKtq8HW5JZEwqp8HO5Ub+a32EXFeaqpxHMT6xTeG/5u24zZfsU6yZByostBS4KismqkeiV9Y3DFFSSVjYInI5zH09NFK1GrK9CaEucwBAB6/luV47gmK5Lm+X3aJYMUw6wXjKcnvtwc8FBs2P4/b5F1vN1mOUoqqItvt0Rx1ytKVrRKK/AfxJIyGN0siokbUVVVeJETFV9hCqWSy3XMl5pMvWOB9Teq+pip6eFiYvlnme2OKNicbnvc1rU5VQzLOdnLDJOavKHZ+/r6iXBtuR3VNrwPHZTy3fFPXWPorbcPsCW/DPR2Jaba18qn+Aqll+6ypT6U08LWhBl2uD7pXyVj8Ua5cGpyNTQidDSvNVVOu7dv2KWrd+2O2fZlbVZJV0kPdKydqYfGa6Ze6VU2OCOVvdF7nDr4uZTxwxqq6iHIZTScgAAAAAAAAAAST9H72lfEjzizvI7JyuZb8eU3V+5UxL36/RJzv9FM+dU5pEE2HJ+AAAZu/WB9pXy384sHyOxghPMnjyp6v3KHWBuKeiTkj6Kf86qCNgoZloAAAAAAXfvdmm5FOEu5HVd75IvlPlTbHa5SqPlDWpdNqld1rvVqhXgnme1XZTvU7Kdte78EqZGx8FS8nxhewYc7/rdHRLvC2FiYd2TJlMq6NOqtyumrp49KOwTHRp5dNjEvQ1VgA5J5+foR5rftJ5H/AJO5kU68eKar5PJ2Dib92b0kNn333sX2pSmYMQQdgoAABo49GL2ZHE/7o5d+Z+ck1ZY8RU/Ur2bjlM3+/S9zt8upvs+jJPivGHwAK43vNH6L9Kfufx/8qdsllZ58VxfKE7B5tZ9UT+P+YPufP9pW0pEkWHQ2AAAAAAAAASw9G/hErmly/wAZjZTZaXLSmmawdmberKZq7a7tFgS1VxDAZNFx34smudZHGS1JjOVbU9ZYtxU2ui2qUrcOWrV4UuTUkTGli6Z/IvI39ZeFP0UcYUb+e8MmwDYXWTWao7jtBv8Ar0Fs1Vwkjc9v7VWtwcjm/E4HK5kiI5G1UlKjk1XqaJtKUpSlKUpSlKdlKU+ClKU/spSn91KEznLFw6V4T9AABWW9415s111qXFuGOEXHwWW7qYiZrtWRGfW3Js+qbFea/QFiVRDSVJcz7MLQtS1oeopMGyvsOtLanJrSxc63TuNO22RL75L0z+YxF0J+sqdBqovCbd/VT7vaZqzvW7fcwxY2TL7nUlua5EVstymi9+m0rwUVLKiIisVFmq45GPa+nVClyRib/QAAAAAAAAAAACSfo/e0r4kecWd5HZOVzLfjym6v3KmJe/X6JOd/opnzqnNIgmw5PwAADN36wPtK+W/nFg+R2MEJ5k8eVPV+5Q6wNxT0SckfRT/nVQRsFDMtAAAAAAC+17u1gjmIdOi25A433E7S3TtDO2Vdjn+a3b1WDWVXKd991Nex7XK0/wACWk/w/wCGqu8tcuZMh7nZUf8A9yVzuhg33JzUetNzIy+b1UtrauLrNl+30a8GhX92uGGhE4q5F0q5dPDhg1s6pdhriABwB1Usyh4J06uYV7nf7mdpLKsNR29v/vNjNsa9t/8AYpH/AMhk7X9//lX+ytHv8qQ2WpevAsSt67pf7TJrcysE+ZN6jIlup/8AEjzDTVS9TQqta/iX8ynd7acJmnkHnW0AAAaOPRi9mRxP+6OXfmfnJNWWPEVP1K9m45TN/v0vc7fLqb7PoyT4rxh8ACuN7zR+i/Sn7n8f/KnbJZWefFcXyhOwebWfVE/j/mD7nz/aVtKRJFh0NgAAAAAAA/UpUtSUITVSlVolKU0qpSlKr2USmlO2ta1rX4KA/FVGprO0IhoxdIThC3wl4h4rYsms7UDdO1Pk2yNyvrRT5fCvVzj1rjmEPuKT4VtrAccdahusUW4wm6rnvtV7sipNOXLV4LtzWPTCqk6Z/PXgb+qmjn4rxnKtvzbw7t4XblW3K0Tul2f2XWoLWiL0j4o3e/1aJjgq1k6Ola/Br1pkpo3pjESmFfMNQAfPtr7Pw7Sus8925sG50tGE63xS+Zlk0+iUuPNWmwQH7hKahR1ON1mXKWlnwMWOmvhJEhxDSO1S6UPjUTxUsD6mZcImNVy85NPR5E41LnyVk+/bQc3W3I+V4e75hu1bDS07OBFlmejGq92C6kbcdaR6pgxiOe7pWqZi3K7kXl/LLkPtXkFmynGrvsfKZl1hWpcikprGcZjJbtuI4lEfSzHS9ExbGIUSAh3waVP+A8KulXFqrWCrhWyXGtkrJfynuxw5E4ET2EwQ6/NiuyuxbE9ltl2YZeRFobTRNjfIjdVaiodjJU1Lkxdg6oqHyTK3FUZr6jelaiJz0eIlEAAAAAAAAAAAAkn6P3tK+JHnFneR2Tlcy348pur9ypiXv1+iTnf6KZ86pzSIJsOT8AAAzd+sD7Svlv5xYPkdjBCeZPHlT1fuUOsDcU9EnJH0U/51UEbBQzLQAAAAAA08+Aui3eNfDHjdpWbbaWe+4bqvHXMwtiV0dTD2Bk7TmYbEaS7SlKOp8eb/AHCtFdlO9Svb2U7ewne0UnxG2QUqpg9saayf3l0u/wCpVOP3eY2js2tbfc2bQKebu9ur7zOlLJhhrUVOqUtCuHF+xwwJhxcB14VEg0AECvvFu2k4HwATr5h9r5du/b2B4g/CqtNH12DE3J2zrhPQ3VVFLjw75hlrZXWlK91cpH+3tLRzpUdxs/cU4ZZGp7CdMv8AS1OibKvVWZJXMm82uZ5Gu+LZdsVZVI/DpUmqUZb2MVeJXQ1VQ5E40jdyFDoiU6SgAADRx6MXsyOJ/wB0cu/M/OSasseIqfqV7Nxymb/fpe52+XU32fRknxXjD4AFcb3mj9F+lP3P4/8AlTtksrPPiuL5QnYPNrPqifx/zB9z5/tK2lIkiw6GwAAAAAAATcdCfhHTlTy2g7KzOy0uGm+Na7Tn+SJlooq3ZBsJyQ+vV+IuI+UNOSW6Xe3PXmUjwb8VyLaKxZKaJmN0XdOU7V4QuKTypjTQYOXmu/NToprLxYJgvCa8/WPbw3/DOxCTKVgqO5Z9zaktFBq/lw0SNRLhUouqqNXuUjaWNdZkjZKlJolVYHK2/uS+cy4AABVE95C5upt1mw7gxgN6rSdfK2vZe+qwX6f5NlivJla2wKfVpxxNVXO5s1v8yO4lt1pEO1OpqpuQqhH2drrqtbaYV0rg6Tnfmt9lemXnN5TdT6qDd5Wqr6/eMzNT/s9N3Sgs2unDK5NWvrGYon+HGvxKJ7Vc1yy1rHIjokUqFkcG8sAAAAAAAAAAAAAEk/R+9pXxI84s7yOycrmW/HlN1fuVMS9+v0Sc7/RTPnVOaRBNhyfgAAGbv1gfaV8t/OLB8jsYITzJ48qer9yh1gbinok5I+in/OqgjYKGZaAAAAAlx6L3C658u+ZWF3O72l5/T+hbjZtr7PuLsartrmP2S4UmYJgry3okmDIkZpk8BFH4jtW1PWWHcVoV32qUrceWLW643NrnJ+zQqj3LxaF6Vv6y8X6KOMH9/wB2/wBHsN2CXCkoZ2tz1mWKW229iOwkakrNWsrERHNe1tJTvXUkbijKqWla5NV6mh8TKctYAABR695D5HMbK5Z4HoCzS25Fl454Kp2+pQhSVtbG2wi0ZJeoqnaLU1LjRMItWOVbr2UUzIekt1+GlSK87VqT3FlG1elgZp6p+Cr/ANKN9nE6I/VP7KZMpbE7ltNr2Ky4ZruWEOK4otDbVlgidhhi1zquSuR3E5jIncGBXVLLNqIAABo49GL2ZHE/7o5d+Z+ck1ZY8RU/Ur2bjlM3+/S9zt8upvs+jJPivGHwAK43vNH6L9Kfufx/8qdsllZ58VxfKE7B5tZ9UT+P+YPufP8AaVtKRJFh0NgAAAAAHnWu2XG93O3WazwJd0u93nRLZa7Zb47sufcbjPkNxYMCFFYSt+TLlyXUtttoTVa1qpSlK1qf01rnORrUVXKuCInGp5qyspLfSS19fIyGhgjdJJI9yNYyNjVc973LgjWtaiuc5VRERFVdBpQ9Mrhpb+DnEfXuo5EWOnYt4Zpn+5riy83KpP2hk8GBW9wWpbLrsaTbsThRItlhuM9xuRGtyH6po485VU3WK2NtVuZTL/jL0z1/vLw+wmhqcxMeM5MN7zb3VbxW3C6Z4ie5cqwO+JWpiordS30739xerVRHNfUvdJVytdi5kk7osdSNiJIAVgxjAB8X5E72wbjLpHZe+djy1RcP1li83Iri20ttEy6y01bh2PHLX4aqWVXnKL9LjW6EldUoVLlN0UpKa1rTy1tXFQ0r6udfe424rzeRE5qrgic1S/8AZZs4zFte2h2jZtlRmvfbvWMgYqoqtjbpdNPJhp7lTwtknlVMVSONyoirghmI733TnXIvcWxd4bKuH0lm2y8ouGT3t5FXfksSspaWrfZrW2+487GsmPWpliBAZqtXgIcZpula0TQgqrqpa2pfVTrjLI5VX2k5iJoTmIdf+zfZ/lzZXkS1bO8pRdxy9aKNlPEi4aztXS+WRUREdLPIr5pn4JryyPfhip8mPMXsAAAAAAAAAAAAACSfo/e0r4kecWd5HZOVzLfjym6v3KmJe/X6JOd/opnzqnNIgmw5PwAADN36wPtK+W/nFg+R2MEJ5k8eVPV+5Q6wNxT0SckfRT/nVQRsFDMtAAADo/ivxQ3ZzI21ZtO6NxV7IMhuCmpV6u8nwsXFsIxykpiNPy7NL0hl9uz4/bKvp7yqIdkyXKpYisvyXGmV+632+qudQlNSN1nrwrxNTlcvEidFeBEVdBFG2bbVs92C5IqM+bRa1tLa4kVsUTcHVFXPqq5lNSxKqLLNJguCYtYxqLJM+OFj5G6KfBHhRrTgdoKwaW1/Wl4uinPp7Y2fSYSIV22FnMuOwzcr/LjJflfR1tYaYRGt0CjrqYUFptCnHnqvPvTPabXBaaNKWHS7hc7jc7jXmJxInEnKuKryvbyO8Hm7eS2mVOf8z+8USJ3GhomvV8dFRtcqxwtdg3XkVVWSeZWtWWVznI1kaRxs7NKmQGAD4byW39hHFvRGz9+7DkUaxfWeLTL6/FS8hiTfLqpTVvxvFrc44lTabtlmRzYltid+ncpJlIqutE9taeSurIqCkkrJv8ONuPPXiROaq4InNUkXZJszzDtj2kWfZnlZutebvWNhR2Cq2GPS+eokRNPcqaBkk8uGnucbtVFXBFzBNtbPy3de0NgbdzyfW5ZlsrMMgzXJJdKuUZrdciuci5yWITTjjtYtthqkeBisUr3I8dtDaKUSilKQRUTyVU76mZcZXuVy89Vx6HJyIdg+SMn2PZ9k+15Gy1H3Gw2ihhpIG6Me5wRtjar1RE1pHautI9Uxe9znuxVyqfPT4l0AAAGjj0YvZkcT/ujl35n5yTVljxFT9SvZuOUzf79L3O3y6m+z6Mk+K8YfAArje80fov0p+5/H/wAqdsllZ58VxfKE7B5tZ9UT+P8AmD7nz/aVtKRJFh0NgAAAAAFhH3fHhD/355ITeTOc2RcrV3GyTCm4yuWyv6PyDeEtLcvFo7KnGKszE4Bbe9en6NupeiT1WpSqKberSt5ZOtXxutWulT3iDg5r+LrU6bmLq8pq99aBvD/8bbKI9kWXKhGZxzax7KhGqmvDaG4tqHLguLfjsmFIzWarZIUrURUdGil54lY5zQAACnn7yBzcrkGWYfwdwO7NuWfDFWvZW73oMhVVSMwnw3lYFg0yrS2+63j+PzlXmYwujrTz1yt66VQ7EVQjbO1115G2qFelbg5/P/Nb7CdMvPbxob2vVQ7vKWyyV+8VmSBUr6/ulBaEe38mlY5ErKxuKLpmmYlLE9NVzGwVTV1mTopVcLANzQAAAAAAAAAAAAAABJP0fvaV8SPOLO8jsnK5lvx5TdX7lTEvfr9EnO/0Uz51TmkQTYcn4AABm79YH2lfLfziwfI7GCE8yePKnq/codYG4p6JOSPop/zqoI4oUGbcpTMG3Q5U+bIrVLESFHdlSn1JSpaksx2EOOuVShNa1pSleylK1KIiK5cGpipldUVFPSQuqKqRkVO3hc9yNamnDS5VRE0rhpXhOydVdOXnZuqbCia84o7tns3BHfh3vIMIumB4i8jt7O2ma583jGII+H/1TqFTp7LdqpUSGnlVF41arU652Cf0kC503q92/Z/TyT5pzrl6KSJcHww1cdZUovySiWoql9iFSbrin7tRs7IZtryPmFtSz6+xuqI8qTrbUcpnKM9lUcaXV213fNLnbq4Xi0qK/wB3vOQWMjaeRRSUrbrWjibpt+R53qj7lIjGfos0u5yuVNVPY1jXltp9bZlC1081q2E2We6XbFzW19zatPRtwVMJIqWN/wAaqGuTHBsz6FzVwVWuRFatqPjlxc0LxMwBjWugNcWHXuMpW3Juarc05KvuTXJturf0zluS3ByVfcnu3cVVCXpkh6rLXY014NlKG03/AEVBSW6HuFGxGR8eHCq8qrwqvP5yaDTLtW2x7SttuZnZt2m3apul3VFbGj1RsNPGq49ypoGI2Gnix0qyJjUc7F79aRznL9/PYRkAAAUe+vn1GoXIjaEXifqC+puGnNJ396Znl+tr7Tlt2Dt6IzItzzEKQy458uxvXMeS/CZcpVtuVdX5jnddaYhSFRXm+9JWz+DqZcaaJemVOBz/AGm8HNXHiRFOiL1aG6nUbLMnv2156pliz5mGlRtHDIipJRWxytejntVE1J65zWSubpdHTsgbix8lREldQss2pAAAAA0cejF7Mjif90cu/M/OSasseIqfqV7Nxymb/fpe52+XU32fRknxXjD4AFcb3mj9F+lP3P4/+VO2Sys8+K4vlCdg82s+qJ/H/MH3Pn+0raUiSLDobAAAAB7FiGJZLn2WYzguG2abkWXZlf7Pi2L2C2t0duF7yG/3CParNaoTalISuVcLhKbabpWtKd5dO2tKfCf3HG+aRsUSK6RyoiInGqrgieypSr7fLTlmyVmY7/UR0tjoKWWoqJpFwZFBCx0ksj104NYxrnLgirgmhDTR4KcT8Z4V8X9YaDx9MOTc8etCLpsDIIjfdpluy7621NzTIqurZZkvQ3rpWsa30eop2Pao0WPVVaM0qTnabfHa6COjZhrNTFy8rl/KXo6E5ERE4jkS3j9td33gdsN42mXPujKOqnWOigcv+2oIVVlJBgiq1HJH75MrMGvqJJpURNdTrwqRBoAOaOYXJfE+IHG/avIPL6MSYuA43Ik2KxvSFRl5XmdxWi14ZibDrTUh9pWQZJMjR3XkNufJY6nJC0+DaXWnhuVdHbaKSsk4GN0JyuXQ1PZXDnJp4iW9hOyO97dNrFl2X2LWZNc6trZpkbrJTUrEWSqqXIqoi9xgbI9rVc3uj0ZEi6z245jmydhZZtvYObbRzy6OXvNNh5Vfczym6uIS18uv2R3KTdbm+2w32NRY9ZUpVGmUUo2y3RKEUolNKUgqeaSomfPMuMr3K5V5qrip185TyvZMkZXt2TstQpT5ftdFDS08aLjqQwRtjjRVXS52q1NZy4uc7FzlVVVT0o+RcAAAAAAAAAAAAAAABJP0fvaV8SPOLO8jsnK5lvx5TdX7lTEvfr9EnO/0Uz51TmkQTYcn4AAB/Nes1nkOrfkWq2vvOV7XHnoMV11deylO1bi2lLVXsp/fU/NVq8KIeuOvromJHFNK2NOBEe5ETnIin/eLAgwaLpChRIdHKpq5SLHZj0cqntomq6MoRRVU0VXs7f7O0IiJwHymqaioVFqJHyKnBrOV2HOxVTyz9PiAAAAAAVketP1i4Oo7dl3D/izkiJe3blHl49uLatimd5nVEKQmse6YPiNwirrRzZsthSmLhMbV2Y62pTTdfpSqlW2xcz5lSma620DsaldD3p+ZytRf0uVfzeq/J29er+3D6jPFXQ7dNstIrMjRPbPa7dMzTcnt6aOrqWOTRb2rg+GJyftzkR7k+JoiVdL4jE39AAAAAAGjj0YvZkcT/ujl35n5yTVljxFT9SvZuOUzf79L3O3y6m+z6Mk+K8YfAArje80fov0p+5/H/wAqdsllZ58VxfKE7B5tZ9UT+P8AmD7nz/aVtKRJFh0NgAAAAs0e7m8I/wDuLtnJ+Zud2l1eI6XekYjqZEthFYV82ne7U43f7634RSqPtYBitySlFFN92s+7sPNOUdhKpS+sl2vu1Q65yp73FoZzXqmlf1UXoqi8RqJ9atvC/wAq5Jo9geW50S+X9ram5K1enht0MiLDCuHAtbUxqq4Ox7jTSRvarKhFLo5JxoBAAAPHkxIs1vwMyNHltUVRdGpLLb7ffTStKL7jqVJ71KVr2V7O34T8VEXhPrFNNA7Xge5j8MMWqqLhz0PA8X7D9SWj7Nh/En5qt5EPT4TuXfE/wjvbHi/YfqS0fZsP4kareRB4TuXfE/wjvbHi/YfqS0fZsP4kareRB4TuXfE/wjvbHi/YfqS0fZsP4kareRB4TuXfE/wjvbHi/YfqS0fZsP4kareRB4TuXfE/wjvbHi/YfqS0fZsP4kareRB4TuXfE/wjvbHi/YfqS0fZsP4kareRB4TuXfE/wjvbMmcx5O2YAAAAAAkn6P3tK+JHnFneR2Tlcy348pur9ypiXv1+iTnf6KZ86pzSIJsOT8AAAAAAAAAAHpGxdla+1Dh152FtLNMZ19g+PMJkXrKsvvMCw2O3odcQxHQ9PuLzDFZMyS4hmOymqnpD60ttpUtSU1+U08NNEs1Q5rIm8KquCFw5VylmfPN+p8r5Nt9ZdMxVTtWKmponzTPVEVXKjGIq6rWornuXBrGIr3q1qKqVDepf1/75siNedKcF519wvCZKJdtynf0qLKsWc5OwtamFw9YwH6tXLB7G/HpVSrrKQzfHvCUoy1bqs1ckRzfM4PnRaW0qrYuBZOBy9SnC1OavTciNw07yt0f1ZNuynNT7Qd42OmuGYWK2SnsrXNmpKdUTFHXB6Yx1cyO0JTxq6kbqqsj6pHo2Kr0pSlqUtaqqUqtVKUqtVKUpVe2qlVr21rWta/DUsI3EIiNTVboRD8B+gAAAAAGjj0YvZkcT/ujl35n5yTVljxFT9SvZuOUzf79L3O3y6m+z6Mk+K8YfAArje80fov0p+5/H/wAqdsllZ58VxfKE7B5tZ9UT+P8AmD7nz/aVtKRJFh0NgAAH0LU2rc13ds3BNRa5tDt8zjY2U2fEcZtrdHKNu3O9TGobT815tt35FaoCXFSJkpdPBRIrTjzlaNoVWn2p6eWqnZTQJjK9yIic1f7OVeJNJa+ds5Zf2eZQuWec1TpTZdtVHLU1Ei4YpHE1XKjEVU15H4IyKNOmkkc2NqK5yIunXxW46YXxN4+6u4+YDRTtg1xjbNrcujzVGZeR3+Y+/dsqyqe1RbqWp2T5LPlTnG0qq2zV/wAG32NoRSk7W+iit1HHRw/kMbhjyrwqvsripyBbZ9qmYNtm0+87T8y4Nud2q1kSNFxbBC1Ejpqdi4JiyngZHC1yprPRmu7FznKvQR7CMAAAAAAAAAAAAAAADJQMdzt0AAAAAAJIOkNJjQ+pLxLkS5DEWOjY0ui35LrbDKKuYjkrTdFOuqShNXHV0Sntr8Kq0pT4alby4qJe6dV4Nf8AsUxP35oZZ903O8UDXPlW1NwRqKqrhU06roTToRFVeRExNHjxgsP13aPtKH8cTXrN5UOUnwZcu95/g3e0PGCw/Xdo+0ofxw1m8qDwZcu95/g3e0PGCw/Xdo+0ofxw1m8qDwZcu95/g3e0PGCw/Xdo+0ofxw1m8qDwZcu95/g3e0PGCw/Xdo+0ofxw1m8qDwZcu95/g3e0fPs031ozW8d6XsTc+p8Cix60o/JzTYuH4tHYrWK7OpR56+XiC23WsJlb38Vaf5SFL/w0rU+MtXSQJjPLGxP7zkT+tS58v7Ndo2bJWw5WsF7uczuBtJQ1VQ5emRmhIYnqvTqjdH5yo3hXA4Y251lem9p2kpi68mcSze6sR1Px7TqOHetqVuC6JVVMaLkGF2664YxIX3eynyq5x0UrWnaqnaUmpzNZKb8qdr3cjMX4+y1Fb0VQyMyPuE72GfFZJRZQrrdROdg6W5uit2on6Toat8dUrU/8dO9eRFIYOSXvNbrrU6ycStAqirV3Uxdhb4nNuOtoqhxEjwGs8Jui2UvJVVK48h7I3EU7P8yJXtqmls12etCst0P60natXodN7Bn7sm9UOxj47htuzNrtTS6is7FRFXFFbrV9XGi4YYo9jKFq6eknTDEre8juXfJLlvkzWV8htuZXsidEW4u0Wy4yI9uxTHfCtNMPUxjC7HHtmJY5WS0wij64UJlyTVNFPKcX2qrZNbca64yd0rJHPXiRdCJzmpgiewmnjNr+yjYbsm2IWhbLsusdFaaZ6IksjGukqZ8FVU+MVczpKmfVVV1Elle2NFwYjW6DnA8JK4AAAAAAAABovdGi9WeP0zOKTL92tjDzeJ5clxp6fFbdbV/3Pzn+Fba3UqTX/wAK0Jpyy5qWKnxVPyXdm45V9/egrpd7vOskcMrmLW02Coxyov8A9fR8CohJ14wWH67tH2lD+OK7rN5UMQfBly73n+Dd7Q8YLD9d2j7Sh/HDWbyoPBly73n+Dd7RXN95eu1qm8NdKR4dzt8uR/qasT3gI02M+94FvVe1UOO+CacWvwTa3kUUrs7KVXSlf7aFl55c1bZEiKmPd07B5tV9UfRVsG3vMEs8MrIv5QmTFzHImK3G3KiYqmGKoiqicKoi8hSZItOhEAAAtWe7gcQbJIvec83tgrtrNcceumqtJwri/GZdReJtvYrsXOWW5NG3UfJbNcWrHBfaWptyky6NrTRTSKkgZJtrVc+6zYdLixnP/Od0F1U57jS/613bpcIrfbt3jLCSuSrbHcbs+NHKixMevxGjVW4outKx1XMxyI5vcqN7Vwe5C3Z4wWH67tH2lD+OJG1m8qGjnwZcu95/g3e0PGCw/Xdo+0ofxw1m8qDwZcu95/g3e0PGCw/Xdo+0ofxw1m8qDwZcu95/g3e0PGCw/Xdo+0ofxw1m8qDwZcu95/g3e0PGCw/Xdo+0ofxw1m8qDwZcu95/g3e0PGCw/Xdo+0ofxw1m8qDwZcu95/g3e0PGCw/Xdo+0ofxw1m8qDwZcu95/g3e0PGCw/Xdo+0ofxw1m8qDwZcu95/g3e0PGCw/Xdo+0ofxw1m8qDwZcu95/g3e0PGCw/Xdo+0ofxw1m8qDwZcu95/g3e0PGCw/Xdo+0ofxw1m8qDwZcu95/g3e0PGCw/Xdo+0ofxw1m8qDwZcu95/g3e0ZM5jyds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341438"/>
            <a:ext cx="2800350" cy="2800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1" name="Picture 5" descr="Z:\Editorial Files\CoreNet Global NYC Chapter\Sponsorship\2015\Logos\Learning\DTZ_master_RGB_300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900" y="2209660"/>
            <a:ext cx="38862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8766255"/>
      </p:ext>
    </p:extLst>
  </p:cSld>
  <p:clrMapOvr>
    <a:masterClrMapping/>
  </p:clrMapOvr>
  <p:transition advTm="803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92"/>
            <a:ext cx="9144000" cy="6835216"/>
          </a:xfrm>
          <a:prstGeom prst="rect">
            <a:avLst/>
          </a:prstGeom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2919" y="1931958"/>
            <a:ext cx="2243769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b="56625"/>
          <a:stretch>
            <a:fillRect/>
          </a:stretch>
        </p:blipFill>
        <p:spPr bwMode="auto">
          <a:xfrm>
            <a:off x="1371600" y="1951363"/>
            <a:ext cx="314221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nycsa.org/images/vendors/NGKF%20Logo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3305" y="3559091"/>
            <a:ext cx="234086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000" b="42000"/>
          <a:stretch>
            <a:fillRect/>
          </a:stretch>
        </p:blipFill>
        <p:spPr bwMode="auto">
          <a:xfrm>
            <a:off x="4375435" y="3504771"/>
            <a:ext cx="333295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 descr="Z:\Editorial Files\CoreNet Global NYC Chapter\Sponsorship\2014\Logos\jones-lang-lasalle-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6458" y="5088337"/>
            <a:ext cx="198973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Z:\Editorial Files\CoreNet Global NYC Chapter\Sponsorship\2012 Sponsorship Drive\Logos\Haworth Log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6007" y="4394828"/>
            <a:ext cx="307238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c0266c7-23c6-42d5-844b-53930faa691e" descr="2EC1F96E-2ADC-4367-91D6-B090737979E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6510" y="4296219"/>
            <a:ext cx="294962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4" descr="NESPRESSO-black (3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6458" y="2790674"/>
            <a:ext cx="2594557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43150" y="2754303"/>
            <a:ext cx="3458099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60683" y="4920173"/>
            <a:ext cx="1630362" cy="9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75525" y="5153703"/>
            <a:ext cx="21750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1757312" y="1334730"/>
            <a:ext cx="5629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7C0"/>
                </a:solidFill>
                <a:latin typeface="Calibri" pitchFamily="34" charset="0"/>
              </a:rPr>
              <a:t>Thank you to our 2015 Platinum Sponsors</a:t>
            </a:r>
            <a:endParaRPr lang="en-US" sz="2400" b="1" dirty="0">
              <a:solidFill>
                <a:srgbClr val="0077C0"/>
              </a:solidFill>
              <a:latin typeface="Calibr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8925" y="6069814"/>
            <a:ext cx="2494173" cy="54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075" y="6080760"/>
            <a:ext cx="2208627" cy="5486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483" y="5715000"/>
            <a:ext cx="124690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452159"/>
      </p:ext>
    </p:extLst>
  </p:cSld>
  <p:clrMapOvr>
    <a:masterClrMapping/>
  </p:clrMapOvr>
  <p:transition advTm="847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2">
      <a:dk1>
        <a:srgbClr val="005BD3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9657</TotalTime>
  <Words>537</Words>
  <Application>Microsoft Office PowerPoint</Application>
  <PresentationFormat>On-screen Show (4:3)</PresentationFormat>
  <Paragraphs>149</Paragraphs>
  <Slides>10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Equity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keywords>External Communication</cp:keywords>
  <cp:lastModifiedBy>Berman Group</cp:lastModifiedBy>
  <cp:revision>407</cp:revision>
  <cp:lastPrinted>2014-04-07T14:31:29Z</cp:lastPrinted>
  <dcterms:created xsi:type="dcterms:W3CDTF">2012-09-03T11:05:32Z</dcterms:created>
  <dcterms:modified xsi:type="dcterms:W3CDTF">2015-08-20T19:21:25Z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4db75c22-8dee-4abc-ab92-ab1b135714c1</vt:lpwstr>
  </property>
  <property fmtid="{D5CDD505-2E9C-101B-9397-08002B2CF9AE}" pid="4" name="db.comClassification">
    <vt:lpwstr>External Communication</vt:lpwstr>
  </property>
</Properties>
</file>